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8229600" cx="14630400"/>
  <p:notesSz cx="8229600" cy="14630400"/>
  <p:embeddedFontLst>
    <p:embeddedFont>
      <p:font typeface="Spline Sans"/>
      <p:bold r:id="rId15"/>
    </p:embeddedFont>
    <p:embeddedFont>
      <p:font typeface="Barlow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0" roundtripDataSignature="AMtx7mgL3MdT3i7GIhyruHiJ1L11ulXCw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customschemas.google.com/relationships/presentationmetadata" Target="meta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SplineSans-bold.fntdata"/><Relationship Id="rId14" Type="http://schemas.openxmlformats.org/officeDocument/2006/relationships/slide" Target="slides/slide10.xml"/><Relationship Id="rId17" Type="http://schemas.openxmlformats.org/officeDocument/2006/relationships/font" Target="fonts/Barlow-bold.fntdata"/><Relationship Id="rId16" Type="http://schemas.openxmlformats.org/officeDocument/2006/relationships/font" Target="fonts/Barlow-regular.fntdata"/><Relationship Id="rId5" Type="http://schemas.openxmlformats.org/officeDocument/2006/relationships/slide" Target="slides/slide1.xml"/><Relationship Id="rId19" Type="http://schemas.openxmlformats.org/officeDocument/2006/relationships/font" Target="fonts/Barlow-boldItalic.fntdata"/><Relationship Id="rId6" Type="http://schemas.openxmlformats.org/officeDocument/2006/relationships/slide" Target="slides/slide2.xml"/><Relationship Id="rId18" Type="http://schemas.openxmlformats.org/officeDocument/2006/relationships/font" Target="fonts/Barlow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1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" name="Google Shape;41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a3627cc5d5_0_5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5" name="Google Shape;195;g3a3627cc5d5_0_5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g3a3627cc5d5_0_5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3a3627cc5d5_0_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" name="Google Shape;50;g3a3627cc5d5_0_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g3a3627cc5d5_0_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" name="Google Shape;73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6" name="Google Shape;96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8" name="Google Shape;108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8" name="Google Shape;128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a32ab1c0c1_0_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3a32ab1c0c1_0_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g3a32ab1c0c1_0_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2" name="Google Shape;162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2" name="Google Shape;182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" name="Google Shape;11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9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" name="Google Shape;15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10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9" name="Google Shape;19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11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3" name="Google Shape;23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1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7" name="Google Shape;27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1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1" name="Google Shape;31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1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5" name="Google Shape;35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1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Relationship Id="rId4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Relationship Id="rId4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4" name="Google Shape;44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1"/>
          <p:cNvSpPr/>
          <p:nvPr/>
        </p:nvSpPr>
        <p:spPr>
          <a:xfrm>
            <a:off x="864037" y="2848808"/>
            <a:ext cx="7415927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F0FCFF"/>
              </a:buClr>
              <a:buSzPts val="4300"/>
              <a:buFont typeface="Spline Sans"/>
              <a:buNone/>
            </a:pPr>
            <a:r>
              <a:rPr b="1" i="0" lang="en-US" sz="4300" u="none" cap="none" strike="noStrike">
                <a:solidFill>
                  <a:srgbClr val="F0FCFF"/>
                </a:solidFill>
                <a:latin typeface="Spline Sans"/>
                <a:ea typeface="Spline Sans"/>
                <a:cs typeface="Spline Sans"/>
                <a:sym typeface="Spline Sans"/>
              </a:rPr>
              <a:t>Conceptos sobre programación web en PHP</a:t>
            </a:r>
            <a:endParaRPr b="0" i="0" sz="4300" u="none" cap="none" strike="noStrike"/>
          </a:p>
        </p:txBody>
      </p:sp>
      <p:sp>
        <p:nvSpPr>
          <p:cNvPr id="46" name="Google Shape;46;p1"/>
          <p:cNvSpPr/>
          <p:nvPr/>
        </p:nvSpPr>
        <p:spPr>
          <a:xfrm>
            <a:off x="864037" y="4590693"/>
            <a:ext cx="7415927" cy="7900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900"/>
              <a:buFont typeface="Barlow"/>
              <a:buNone/>
            </a:pPr>
            <a:r>
              <a:rPr b="0" i="0" lang="en-US" sz="19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Variables superglobales, validaciones, cabeceras de respuesta, cookies y sesiones para gestionar el estado web.</a:t>
            </a:r>
            <a:endParaRPr b="0" i="0" sz="1900" u="none" cap="none" strike="noStrike"/>
          </a:p>
        </p:txBody>
      </p:sp>
      <p:sp>
        <p:nvSpPr>
          <p:cNvPr id="47" name="Google Shape;47;p1"/>
          <p:cNvSpPr/>
          <p:nvPr/>
        </p:nvSpPr>
        <p:spPr>
          <a:xfrm>
            <a:off x="277862" y="7191743"/>
            <a:ext cx="7416000" cy="79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900"/>
              <a:buFont typeface="Barlow"/>
              <a:buNone/>
            </a:pPr>
            <a:r>
              <a:rPr lang="en-US" sz="180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Adrián Antibón Mainé</a:t>
            </a:r>
            <a:endParaRPr sz="1800">
              <a:solidFill>
                <a:srgbClr val="E0E4E6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900"/>
              <a:buFont typeface="Barlow"/>
              <a:buNone/>
            </a:pPr>
            <a:r>
              <a:rPr lang="en-US" sz="180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Carlos Madroñal Sánchez</a:t>
            </a:r>
            <a:endParaRPr sz="1800">
              <a:solidFill>
                <a:srgbClr val="E0E4E6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98" name="Google Shape;198;g3a3627cc5d5_0_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g3a3627cc5d5_0_58"/>
          <p:cNvSpPr/>
          <p:nvPr/>
        </p:nvSpPr>
        <p:spPr>
          <a:xfrm>
            <a:off x="864037" y="2848808"/>
            <a:ext cx="74160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F0FCFF"/>
              </a:buClr>
              <a:buSzPts val="4300"/>
              <a:buFont typeface="Spline Sans"/>
              <a:buNone/>
            </a:pPr>
            <a:r>
              <a:rPr b="1" lang="en-US" sz="4300">
                <a:solidFill>
                  <a:srgbClr val="F0FCFF"/>
                </a:solidFill>
                <a:latin typeface="Spline Sans"/>
                <a:ea typeface="Spline Sans"/>
                <a:cs typeface="Spline Sans"/>
                <a:sym typeface="Spline Sans"/>
              </a:rPr>
              <a:t>Fin</a:t>
            </a:r>
            <a:endParaRPr b="0" i="0" sz="4300" u="none" cap="none" strike="noStrike"/>
          </a:p>
        </p:txBody>
      </p:sp>
      <p:sp>
        <p:nvSpPr>
          <p:cNvPr id="200" name="Google Shape;200;g3a3627cc5d5_0_58"/>
          <p:cNvSpPr/>
          <p:nvPr/>
        </p:nvSpPr>
        <p:spPr>
          <a:xfrm>
            <a:off x="277862" y="7191743"/>
            <a:ext cx="7416000" cy="79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900"/>
              <a:buFont typeface="Barlow"/>
              <a:buNone/>
            </a:pPr>
            <a:r>
              <a:rPr lang="en-US" sz="180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Adrián Antibón Mainé</a:t>
            </a:r>
            <a:endParaRPr sz="1800">
              <a:solidFill>
                <a:srgbClr val="E0E4E6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900"/>
              <a:buFont typeface="Barlow"/>
              <a:buNone/>
            </a:pPr>
            <a:r>
              <a:rPr lang="en-US" sz="180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Carlos Madroñal Sánchez</a:t>
            </a:r>
            <a:endParaRPr sz="1800">
              <a:solidFill>
                <a:srgbClr val="E0E4E6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3a3627cc5d5_0_4"/>
          <p:cNvSpPr/>
          <p:nvPr/>
        </p:nvSpPr>
        <p:spPr>
          <a:xfrm>
            <a:off x="431959" y="339447"/>
            <a:ext cx="36678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F0FCFF"/>
              </a:buClr>
              <a:buSzPts val="2150"/>
              <a:buFont typeface="Spline Sans"/>
              <a:buNone/>
            </a:pPr>
            <a:r>
              <a:rPr b="1" i="0" lang="en-US" sz="2150" u="none" cap="none" strike="noStrike">
                <a:solidFill>
                  <a:srgbClr val="F0FCFF"/>
                </a:solidFill>
                <a:latin typeface="Spline Sans"/>
                <a:ea typeface="Spline Sans"/>
                <a:cs typeface="Spline Sans"/>
                <a:sym typeface="Spline Sans"/>
              </a:rPr>
              <a:t>Variables de servidor en PHP</a:t>
            </a:r>
            <a:endParaRPr b="0" i="0" sz="2150" u="none" cap="none" strike="noStrike"/>
          </a:p>
        </p:txBody>
      </p:sp>
      <p:sp>
        <p:nvSpPr>
          <p:cNvPr id="54" name="Google Shape;54;g3a3627cc5d5_0_4"/>
          <p:cNvSpPr/>
          <p:nvPr/>
        </p:nvSpPr>
        <p:spPr>
          <a:xfrm>
            <a:off x="431959" y="929164"/>
            <a:ext cx="13766400" cy="19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45720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950"/>
              <a:buFont typeface="Barlow"/>
              <a:buNone/>
            </a:pPr>
            <a:r>
              <a:rPr b="0" i="0" lang="en-US" sz="95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Las variables superglobales permiten acceder a información del entorno, cliente y solicitud HTTP.</a:t>
            </a:r>
            <a:endParaRPr b="0" i="0" sz="950" u="none" cap="none" strike="noStrike"/>
          </a:p>
        </p:txBody>
      </p:sp>
      <p:sp>
        <p:nvSpPr>
          <p:cNvPr id="55" name="Google Shape;55;g3a3627cc5d5_0_4"/>
          <p:cNvSpPr/>
          <p:nvPr/>
        </p:nvSpPr>
        <p:spPr>
          <a:xfrm>
            <a:off x="431950" y="1265525"/>
            <a:ext cx="13766400" cy="1610700"/>
          </a:xfrm>
          <a:prstGeom prst="roundRect">
            <a:avLst>
              <a:gd fmla="val 25003" name="adj"/>
            </a:avLst>
          </a:prstGeom>
          <a:solidFill>
            <a:srgbClr val="0A081B">
              <a:alpha val="74900"/>
            </a:srgbClr>
          </a:solidFill>
          <a:ln cap="flat" cmpd="sng" w="15225">
            <a:solidFill>
              <a:srgbClr val="16FFB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g3a3627cc5d5_0_4"/>
          <p:cNvSpPr/>
          <p:nvPr/>
        </p:nvSpPr>
        <p:spPr>
          <a:xfrm>
            <a:off x="632259" y="1951159"/>
            <a:ext cx="185100" cy="2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450"/>
              <a:buFont typeface="Spline Sans"/>
              <a:buNone/>
            </a:pPr>
            <a:r>
              <a:rPr b="1" i="0" lang="en-US" sz="1450" u="none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1</a:t>
            </a:r>
            <a:endParaRPr b="0" i="0" sz="1450" u="none" cap="none" strike="noStrike"/>
          </a:p>
        </p:txBody>
      </p:sp>
      <p:sp>
        <p:nvSpPr>
          <p:cNvPr id="57" name="Google Shape;57;g3a3627cc5d5_0_4"/>
          <p:cNvSpPr/>
          <p:nvPr/>
        </p:nvSpPr>
        <p:spPr>
          <a:xfrm>
            <a:off x="1064300" y="1377646"/>
            <a:ext cx="13716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050"/>
              <a:buFont typeface="Spline Sans"/>
              <a:buNone/>
            </a:pPr>
            <a:r>
              <a:rPr b="1" i="0" lang="en-US" sz="1550" u="none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$_GET</a:t>
            </a:r>
            <a:endParaRPr b="0" i="0" sz="1550" u="none" cap="none" strike="noStrike"/>
          </a:p>
        </p:txBody>
      </p:sp>
      <p:sp>
        <p:nvSpPr>
          <p:cNvPr id="58" name="Google Shape;58;g3a3627cc5d5_0_4"/>
          <p:cNvSpPr/>
          <p:nvPr/>
        </p:nvSpPr>
        <p:spPr>
          <a:xfrm>
            <a:off x="1084750" y="1700216"/>
            <a:ext cx="12995700" cy="8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950"/>
              <a:buFont typeface="Barlow"/>
              <a:buNone/>
            </a:pPr>
            <a:r>
              <a:rPr b="0" i="0" lang="en-US" sz="115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Parámetros enviados en la URL mediante HTTP GET.     </a:t>
            </a:r>
            <a:endParaRPr b="0" i="0" sz="1150" u="none" cap="none" strike="noStrike">
              <a:solidFill>
                <a:srgbClr val="E0E4E6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chemeClr val="lt1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&lt;form action="Archivo.php" method="get"&gt;</a:t>
            </a:r>
            <a:endParaRPr sz="1050">
              <a:solidFill>
                <a:schemeClr val="lt1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chemeClr val="lt1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    &lt;label for="name"&gt;Nombre:&lt;/label&gt;</a:t>
            </a:r>
            <a:endParaRPr sz="1050">
              <a:solidFill>
                <a:schemeClr val="lt1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chemeClr val="lt1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    &lt;input type="text" id="name" name="name"&gt;</a:t>
            </a:r>
            <a:endParaRPr sz="1050">
              <a:solidFill>
                <a:schemeClr val="lt1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chemeClr val="lt1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    &lt;button type="submit"&gt;Enviar&lt;/button&gt;</a:t>
            </a:r>
            <a:endParaRPr sz="1050">
              <a:solidFill>
                <a:schemeClr val="lt1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chemeClr val="lt1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&lt;/form&gt;</a:t>
            </a:r>
            <a:endParaRPr sz="1050">
              <a:solidFill>
                <a:schemeClr val="lt1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chemeClr val="lt1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950"/>
              <a:buFont typeface="Barlow"/>
              <a:buNone/>
            </a:pPr>
            <a:r>
              <a:t/>
            </a:r>
            <a:endParaRPr sz="950">
              <a:solidFill>
                <a:srgbClr val="E0E4E6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950"/>
              <a:buFont typeface="Barlow"/>
              <a:buNone/>
            </a:pPr>
            <a:r>
              <a:t/>
            </a:r>
            <a:endParaRPr sz="950">
              <a:solidFill>
                <a:srgbClr val="E0E4E6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59" name="Google Shape;59;g3a3627cc5d5_0_4"/>
          <p:cNvSpPr/>
          <p:nvPr/>
        </p:nvSpPr>
        <p:spPr>
          <a:xfrm>
            <a:off x="431950" y="3007348"/>
            <a:ext cx="13766400" cy="1723800"/>
          </a:xfrm>
          <a:prstGeom prst="roundRect">
            <a:avLst>
              <a:gd fmla="val 25003" name="adj"/>
            </a:avLst>
          </a:prstGeom>
          <a:solidFill>
            <a:srgbClr val="0A081B">
              <a:alpha val="74900"/>
            </a:srgbClr>
          </a:solidFill>
          <a:ln cap="flat" cmpd="sng" w="15225">
            <a:solidFill>
              <a:srgbClr val="29DDD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g3a3627cc5d5_0_4"/>
          <p:cNvSpPr/>
          <p:nvPr/>
        </p:nvSpPr>
        <p:spPr>
          <a:xfrm>
            <a:off x="601550" y="3660485"/>
            <a:ext cx="185100" cy="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450"/>
              <a:buFont typeface="Spline Sans"/>
              <a:buNone/>
            </a:pPr>
            <a:r>
              <a:rPr b="1" i="0" lang="en-US" sz="1450" u="none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2</a:t>
            </a:r>
            <a:endParaRPr b="0" i="0" sz="1450" u="none" cap="none" strike="noStrike"/>
          </a:p>
        </p:txBody>
      </p:sp>
      <p:sp>
        <p:nvSpPr>
          <p:cNvPr id="61" name="Google Shape;61;g3a3627cc5d5_0_4"/>
          <p:cNvSpPr/>
          <p:nvPr/>
        </p:nvSpPr>
        <p:spPr>
          <a:xfrm>
            <a:off x="1064291" y="3123487"/>
            <a:ext cx="1371600" cy="30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050"/>
              <a:buFont typeface="Spline Sans"/>
              <a:buNone/>
            </a:pPr>
            <a:r>
              <a:rPr b="1" i="0" lang="en-US" sz="1550" u="none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$_POST</a:t>
            </a:r>
            <a:endParaRPr b="0" i="0" sz="1650" u="none" cap="none" strike="noStrike"/>
          </a:p>
        </p:txBody>
      </p:sp>
      <p:sp>
        <p:nvSpPr>
          <p:cNvPr id="62" name="Google Shape;62;g3a3627cc5d5_0_4"/>
          <p:cNvSpPr/>
          <p:nvPr/>
        </p:nvSpPr>
        <p:spPr>
          <a:xfrm>
            <a:off x="1064300" y="3416736"/>
            <a:ext cx="12995700" cy="8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950"/>
              <a:buFont typeface="Barlow"/>
              <a:buNone/>
            </a:pPr>
            <a:r>
              <a:rPr b="0" i="0" lang="en-US" sz="115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Datos enviados mediante formularios con method="post"</a:t>
            </a:r>
            <a:r>
              <a:rPr lang="en-US" sz="115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. La </a:t>
            </a:r>
            <a:r>
              <a:rPr lang="en-US" sz="115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diferencia</a:t>
            </a:r>
            <a:r>
              <a:rPr lang="en-US" sz="115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con el </a:t>
            </a:r>
            <a:r>
              <a:rPr lang="en-US" sz="115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método</a:t>
            </a:r>
            <a:r>
              <a:rPr lang="en-US" sz="115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get es que los datos no se </a:t>
            </a:r>
            <a:r>
              <a:rPr lang="en-US" sz="115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muestran</a:t>
            </a:r>
            <a:r>
              <a:rPr lang="en-US" sz="115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en el url, por lo que es </a:t>
            </a:r>
            <a:r>
              <a:rPr lang="en-US" sz="115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más</a:t>
            </a:r>
            <a:r>
              <a:rPr lang="en-US" sz="115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seguro</a:t>
            </a:r>
            <a:r>
              <a:rPr b="0" i="0" lang="en-US" sz="115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.</a:t>
            </a:r>
            <a:endParaRPr b="0" i="0" sz="1150" u="none" cap="none" strike="noStrike">
              <a:solidFill>
                <a:srgbClr val="E0E4E6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chemeClr val="lt1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&lt;form action="Archivo.php" method="get"&gt;</a:t>
            </a:r>
            <a:endParaRPr sz="1050">
              <a:solidFill>
                <a:schemeClr val="lt1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chemeClr val="lt1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    &lt;label for="name"&gt;Nombre:&lt;/label&gt;</a:t>
            </a:r>
            <a:endParaRPr sz="1050">
              <a:solidFill>
                <a:schemeClr val="lt1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chemeClr val="lt1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    &lt;input type="text" id="name" name="name"&gt;</a:t>
            </a:r>
            <a:endParaRPr sz="1050">
              <a:solidFill>
                <a:schemeClr val="lt1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chemeClr val="lt1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    &lt;button type="submit"&gt;Enviar&lt;/button&gt;</a:t>
            </a:r>
            <a:endParaRPr sz="1050">
              <a:solidFill>
                <a:schemeClr val="lt1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chemeClr val="lt1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&lt;/form&gt;</a:t>
            </a:r>
            <a:endParaRPr sz="1050">
              <a:solidFill>
                <a:schemeClr val="lt1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3" name="Google Shape;63;g3a3627cc5d5_0_4"/>
          <p:cNvSpPr/>
          <p:nvPr/>
        </p:nvSpPr>
        <p:spPr>
          <a:xfrm>
            <a:off x="431950" y="4859649"/>
            <a:ext cx="13766400" cy="2709300"/>
          </a:xfrm>
          <a:prstGeom prst="roundRect">
            <a:avLst>
              <a:gd fmla="val 25003" name="adj"/>
            </a:avLst>
          </a:prstGeom>
          <a:solidFill>
            <a:srgbClr val="0A081B">
              <a:alpha val="74900"/>
            </a:srgbClr>
          </a:solidFill>
          <a:ln cap="flat" cmpd="sng" w="15225">
            <a:solidFill>
              <a:srgbClr val="37A7E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g3a3627cc5d5_0_4"/>
          <p:cNvSpPr/>
          <p:nvPr/>
        </p:nvSpPr>
        <p:spPr>
          <a:xfrm>
            <a:off x="632250" y="6187716"/>
            <a:ext cx="185100" cy="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450"/>
              <a:buFont typeface="Spline Sans"/>
              <a:buNone/>
            </a:pPr>
            <a:r>
              <a:rPr b="1" i="0" lang="en-US" sz="1450" u="none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3</a:t>
            </a:r>
            <a:endParaRPr b="0" i="0" sz="1450" u="none" cap="none" strike="noStrike"/>
          </a:p>
        </p:txBody>
      </p:sp>
      <p:sp>
        <p:nvSpPr>
          <p:cNvPr id="65" name="Google Shape;65;g3a3627cc5d5_0_4"/>
          <p:cNvSpPr/>
          <p:nvPr/>
        </p:nvSpPr>
        <p:spPr>
          <a:xfrm>
            <a:off x="940991" y="4931017"/>
            <a:ext cx="1371600" cy="30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050"/>
              <a:buFont typeface="Spline Sans"/>
              <a:buNone/>
            </a:pPr>
            <a:r>
              <a:rPr b="1" i="0" lang="en-US" sz="1550" u="none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$_REQUEST</a:t>
            </a:r>
            <a:endParaRPr b="0" i="0" sz="1550" u="none" cap="none" strike="noStrike"/>
          </a:p>
        </p:txBody>
      </p:sp>
      <p:sp>
        <p:nvSpPr>
          <p:cNvPr id="66" name="Google Shape;66;g3a3627cc5d5_0_4"/>
          <p:cNvSpPr/>
          <p:nvPr/>
        </p:nvSpPr>
        <p:spPr>
          <a:xfrm>
            <a:off x="1084750" y="5081681"/>
            <a:ext cx="12995700" cy="257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950"/>
              <a:buFont typeface="Barlow"/>
              <a:buNone/>
            </a:pPr>
            <a:r>
              <a:t/>
            </a:r>
            <a:endParaRPr sz="950">
              <a:solidFill>
                <a:srgbClr val="E0E4E6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950"/>
              <a:buFont typeface="Barlow"/>
              <a:buNone/>
            </a:pPr>
            <a:r>
              <a:rPr b="0" i="0" lang="en-US" sz="115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Combina $_GET, $_POST y $_COOKIE (evitar por seguridad).</a:t>
            </a:r>
            <a:endParaRPr b="0" i="0" sz="1150" u="none" cap="none" strike="noStrike">
              <a:solidFill>
                <a:srgbClr val="E0E4E6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chemeClr val="lt1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&lt;?php</a:t>
            </a:r>
            <a:endParaRPr sz="1050">
              <a:solidFill>
                <a:schemeClr val="lt1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chemeClr val="lt1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chemeClr val="lt1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switch($_SERVER['REQUEST_METHOD'])</a:t>
            </a:r>
            <a:endParaRPr sz="1050">
              <a:solidFill>
                <a:schemeClr val="lt1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chemeClr val="lt1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050">
              <a:solidFill>
                <a:schemeClr val="lt1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chemeClr val="lt1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case 'GET': $the_request = &amp;$_GET; break;</a:t>
            </a:r>
            <a:endParaRPr sz="1050">
              <a:solidFill>
                <a:schemeClr val="lt1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chemeClr val="lt1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case 'POST': $the_request = &amp;$_POST; break;</a:t>
            </a:r>
            <a:endParaRPr sz="1050">
              <a:solidFill>
                <a:schemeClr val="lt1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chemeClr val="lt1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.default:</a:t>
            </a:r>
            <a:endParaRPr sz="1050">
              <a:solidFill>
                <a:schemeClr val="lt1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chemeClr val="lt1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50">
              <a:solidFill>
                <a:schemeClr val="lt1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chemeClr val="lt1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?&gt;</a:t>
            </a:r>
            <a:endParaRPr sz="950">
              <a:solidFill>
                <a:schemeClr val="lt1"/>
              </a:solidFill>
              <a:highlight>
                <a:schemeClr val="dk1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rgbClr val="E0E4E6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7" name="Google Shape;67;g3a3627cc5d5_0_4"/>
          <p:cNvSpPr/>
          <p:nvPr/>
        </p:nvSpPr>
        <p:spPr>
          <a:xfrm>
            <a:off x="593875" y="6864486"/>
            <a:ext cx="185100" cy="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450"/>
              <a:buFont typeface="Spline Sans"/>
              <a:buNone/>
            </a:pPr>
            <a:r>
              <a:t/>
            </a:r>
            <a:endParaRPr b="0" i="0" sz="1450" u="none" cap="none" strike="noStrike"/>
          </a:p>
        </p:txBody>
      </p:sp>
      <p:pic>
        <p:nvPicPr>
          <p:cNvPr id="68" name="Google Shape;68;g3a3627cc5d5_0_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49175" y="7789725"/>
            <a:ext cx="2373075" cy="3429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g3a3627cc5d5_0_4"/>
          <p:cNvSpPr txBox="1"/>
          <p:nvPr/>
        </p:nvSpPr>
        <p:spPr>
          <a:xfrm>
            <a:off x="7322750" y="1774550"/>
            <a:ext cx="4113600" cy="11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</a:t>
            </a:r>
            <a:r>
              <a:rPr lang="en-US" sz="1050">
                <a:solidFill>
                  <a:schemeClr val="lt1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&lt;?php</a:t>
            </a:r>
            <a:endParaRPr sz="1050">
              <a:solidFill>
                <a:schemeClr val="lt1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chemeClr val="lt1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echo 'Hello ' . htmlspecialchars($_GET["name"]) . '!';</a:t>
            </a:r>
            <a:endParaRPr sz="1050">
              <a:solidFill>
                <a:schemeClr val="lt1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chemeClr val="lt1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?&gt;</a:t>
            </a:r>
            <a:endParaRPr/>
          </a:p>
        </p:txBody>
      </p:sp>
      <p:sp>
        <p:nvSpPr>
          <p:cNvPr id="70" name="Google Shape;70;g3a3627cc5d5_0_4"/>
          <p:cNvSpPr txBox="1"/>
          <p:nvPr/>
        </p:nvSpPr>
        <p:spPr>
          <a:xfrm>
            <a:off x="7322750" y="3671025"/>
            <a:ext cx="4113600" cy="9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chemeClr val="lt1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&lt;?php</a:t>
            </a:r>
            <a:endParaRPr sz="1050">
              <a:solidFill>
                <a:schemeClr val="lt1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chemeClr val="lt1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echo 'Hello ' . htmlspecialchars($_POST["name"]) . '!';</a:t>
            </a:r>
            <a:endParaRPr sz="1050">
              <a:solidFill>
                <a:schemeClr val="lt1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chemeClr val="lt1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?&gt;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"/>
          <p:cNvSpPr/>
          <p:nvPr/>
        </p:nvSpPr>
        <p:spPr>
          <a:xfrm>
            <a:off x="431959" y="339447"/>
            <a:ext cx="366772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F0FCFF"/>
              </a:buClr>
              <a:buSzPts val="2150"/>
              <a:buFont typeface="Spline Sans"/>
              <a:buNone/>
            </a:pPr>
            <a:r>
              <a:rPr b="1" i="0" lang="en-US" sz="2150" u="none" cap="none" strike="noStrike">
                <a:solidFill>
                  <a:srgbClr val="F0FCFF"/>
                </a:solidFill>
                <a:latin typeface="Spline Sans"/>
                <a:ea typeface="Spline Sans"/>
                <a:cs typeface="Spline Sans"/>
                <a:sym typeface="Spline Sans"/>
              </a:rPr>
              <a:t>Variables de servidor en PHP</a:t>
            </a:r>
            <a:endParaRPr b="0" i="0" sz="2150" u="none" cap="none" strike="noStrike"/>
          </a:p>
        </p:txBody>
      </p:sp>
      <p:sp>
        <p:nvSpPr>
          <p:cNvPr id="77" name="Google Shape;77;p2"/>
          <p:cNvSpPr/>
          <p:nvPr/>
        </p:nvSpPr>
        <p:spPr>
          <a:xfrm>
            <a:off x="432009" y="994435"/>
            <a:ext cx="13766400" cy="19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45720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950"/>
              <a:buFont typeface="Barlow"/>
              <a:buNone/>
            </a:pPr>
            <a:r>
              <a:rPr b="0" i="0" lang="en-US" sz="95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Las variables superglobales permiten acceder a información del entorno, cliente y solicitud HTTP.</a:t>
            </a:r>
            <a:endParaRPr b="0" i="0" sz="950" u="none" cap="none" strike="noStrike"/>
          </a:p>
        </p:txBody>
      </p:sp>
      <p:sp>
        <p:nvSpPr>
          <p:cNvPr id="78" name="Google Shape;78;p2"/>
          <p:cNvSpPr/>
          <p:nvPr/>
        </p:nvSpPr>
        <p:spPr>
          <a:xfrm>
            <a:off x="382165" y="1026299"/>
            <a:ext cx="493800" cy="1191900"/>
          </a:xfrm>
          <a:prstGeom prst="roundRect">
            <a:avLst>
              <a:gd fmla="val 33798" name="adj"/>
            </a:avLst>
          </a:prstGeom>
          <a:solidFill>
            <a:srgbClr val="0A081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9" name="Google Shape;79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49175" y="7704000"/>
            <a:ext cx="2373075" cy="428625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2"/>
          <p:cNvSpPr/>
          <p:nvPr/>
        </p:nvSpPr>
        <p:spPr>
          <a:xfrm>
            <a:off x="366925" y="1419500"/>
            <a:ext cx="13766400" cy="1822500"/>
          </a:xfrm>
          <a:prstGeom prst="roundRect">
            <a:avLst>
              <a:gd fmla="val 25003" name="adj"/>
            </a:avLst>
          </a:prstGeom>
          <a:solidFill>
            <a:srgbClr val="0A081B">
              <a:alpha val="74900"/>
            </a:srgbClr>
          </a:solidFill>
          <a:ln cap="flat" cmpd="sng" w="15225">
            <a:solidFill>
              <a:srgbClr val="A64D7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2"/>
          <p:cNvSpPr/>
          <p:nvPr/>
        </p:nvSpPr>
        <p:spPr>
          <a:xfrm>
            <a:off x="941041" y="1467394"/>
            <a:ext cx="1371600" cy="30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050"/>
              <a:buFont typeface="Spline Sans"/>
              <a:buNone/>
            </a:pPr>
            <a:r>
              <a:rPr b="1" i="0" lang="en-US" sz="1550" u="none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$_FILES</a:t>
            </a:r>
            <a:endParaRPr b="0" i="0" sz="1550" u="none" cap="none" strike="noStrike"/>
          </a:p>
        </p:txBody>
      </p:sp>
      <p:sp>
        <p:nvSpPr>
          <p:cNvPr id="82" name="Google Shape;82;p2"/>
          <p:cNvSpPr/>
          <p:nvPr/>
        </p:nvSpPr>
        <p:spPr>
          <a:xfrm>
            <a:off x="817350" y="1755412"/>
            <a:ext cx="12995700" cy="12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950"/>
              <a:buFont typeface="Barlow"/>
              <a:buNone/>
            </a:pPr>
            <a:r>
              <a:rPr b="0" i="0" lang="en-US" sz="115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Información sobre archivos subidos con enctype="multipart/form-data".</a:t>
            </a:r>
            <a:endParaRPr b="0" i="0" sz="1150" u="none" cap="none" strike="noStrike">
              <a:solidFill>
                <a:srgbClr val="E0E4E6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chemeClr val="lt1"/>
                </a:solidFill>
                <a:highlight>
                  <a:schemeClr val="dk1"/>
                </a:highlight>
              </a:rPr>
              <a:t>&lt;!-- formulario.html </a:t>
            </a:r>
            <a:r>
              <a:rPr lang="en-US" sz="1100">
                <a:solidFill>
                  <a:schemeClr val="lt1"/>
                </a:solidFill>
                <a:highlight>
                  <a:schemeClr val="dk1"/>
                </a:highlight>
              </a:rPr>
              <a:t>--&gt;</a:t>
            </a:r>
            <a:r>
              <a:rPr lang="en-US" sz="1100">
                <a:solidFill>
                  <a:schemeClr val="lt1"/>
                </a:solidFill>
                <a:highlight>
                  <a:schemeClr val="dk1"/>
                </a:highlight>
              </a:rPr>
              <a:t>	                                                                </a:t>
            </a:r>
            <a:endParaRPr sz="1100">
              <a:solidFill>
                <a:schemeClr val="lt1"/>
              </a:solidFill>
              <a:highlight>
                <a:schemeClr val="dk1"/>
              </a:highlight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chemeClr val="lt1"/>
                </a:solidFill>
                <a:highlight>
                  <a:schemeClr val="dk1"/>
                </a:highlight>
              </a:rPr>
              <a:t>&lt;form method="post" enctype="multipart/form-data"&gt;</a:t>
            </a:r>
            <a:endParaRPr sz="1100">
              <a:solidFill>
                <a:schemeClr val="lt1"/>
              </a:solidFill>
              <a:highlight>
                <a:schemeClr val="dk1"/>
              </a:highlight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chemeClr val="lt1"/>
                </a:solidFill>
                <a:highlight>
                  <a:schemeClr val="dk1"/>
                </a:highlight>
              </a:rPr>
              <a:t>    &lt;input type="file" name="archivo"&gt;</a:t>
            </a:r>
            <a:endParaRPr sz="1100">
              <a:solidFill>
                <a:schemeClr val="lt1"/>
              </a:solidFill>
              <a:highlight>
                <a:schemeClr val="dk1"/>
              </a:highlight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chemeClr val="lt1"/>
                </a:solidFill>
                <a:highlight>
                  <a:schemeClr val="dk1"/>
                </a:highlight>
              </a:rPr>
              <a:t>    &lt;button&gt;Enviar&lt;/button&gt;</a:t>
            </a:r>
            <a:endParaRPr sz="1100">
              <a:solidFill>
                <a:schemeClr val="lt1"/>
              </a:solidFill>
              <a:highlight>
                <a:schemeClr val="dk1"/>
              </a:highlight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chemeClr val="lt1"/>
                </a:solidFill>
                <a:highlight>
                  <a:schemeClr val="dk1"/>
                </a:highlight>
              </a:rPr>
              <a:t>&lt;/form&gt;</a:t>
            </a:r>
            <a:endParaRPr sz="950">
              <a:solidFill>
                <a:schemeClr val="lt1"/>
              </a:solidFill>
              <a:highlight>
                <a:schemeClr val="dk1"/>
              </a:highlight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83" name="Google Shape;83;p2"/>
          <p:cNvSpPr/>
          <p:nvPr/>
        </p:nvSpPr>
        <p:spPr>
          <a:xfrm>
            <a:off x="432000" y="3505774"/>
            <a:ext cx="13766400" cy="1440300"/>
          </a:xfrm>
          <a:prstGeom prst="roundRect">
            <a:avLst>
              <a:gd fmla="val 25003" name="adj"/>
            </a:avLst>
          </a:prstGeom>
          <a:solidFill>
            <a:srgbClr val="0A081B">
              <a:alpha val="74900"/>
            </a:srgbClr>
          </a:solidFill>
          <a:ln cap="flat" cmpd="sng" w="15225">
            <a:solidFill>
              <a:srgbClr val="16FFB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2"/>
          <p:cNvSpPr/>
          <p:nvPr/>
        </p:nvSpPr>
        <p:spPr>
          <a:xfrm>
            <a:off x="678700" y="4090812"/>
            <a:ext cx="1851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450"/>
              <a:buFont typeface="Spline Sans"/>
              <a:buNone/>
            </a:pPr>
            <a:r>
              <a:rPr b="1" i="0" lang="en-US" sz="1450" u="none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5</a:t>
            </a:r>
            <a:endParaRPr b="0" i="0" sz="1450" u="none" cap="none" strike="noStrike"/>
          </a:p>
        </p:txBody>
      </p:sp>
      <p:sp>
        <p:nvSpPr>
          <p:cNvPr id="85" name="Google Shape;85;p2"/>
          <p:cNvSpPr/>
          <p:nvPr/>
        </p:nvSpPr>
        <p:spPr>
          <a:xfrm>
            <a:off x="1064341" y="3604252"/>
            <a:ext cx="1371600" cy="2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050"/>
              <a:buFont typeface="Spline Sans"/>
              <a:buNone/>
            </a:pPr>
            <a:r>
              <a:rPr b="1" i="0" lang="en-US" sz="1550" u="none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$_SERVER</a:t>
            </a:r>
            <a:endParaRPr b="0" i="0" sz="1550" u="none" cap="none" strike="noStrike"/>
          </a:p>
        </p:txBody>
      </p:sp>
      <p:sp>
        <p:nvSpPr>
          <p:cNvPr id="86" name="Google Shape;86;p2"/>
          <p:cNvSpPr/>
          <p:nvPr/>
        </p:nvSpPr>
        <p:spPr>
          <a:xfrm>
            <a:off x="1064350" y="3899336"/>
            <a:ext cx="12995700" cy="96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950"/>
              <a:buFont typeface="Barlow"/>
              <a:buNone/>
            </a:pPr>
            <a:r>
              <a:rPr b="0" i="0" lang="en-US" sz="115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Información del servidor, solicitud HTTP, rutas y cabeceras.</a:t>
            </a:r>
            <a:endParaRPr b="0" i="0" sz="1150" u="none" cap="none" strike="noStrike">
              <a:solidFill>
                <a:srgbClr val="E0E4E6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chemeClr val="lt1"/>
                </a:solidFill>
                <a:highlight>
                  <a:schemeClr val="dk1"/>
                </a:highlight>
              </a:rPr>
              <a:t>&lt;?php</a:t>
            </a:r>
            <a:endParaRPr sz="1100">
              <a:solidFill>
                <a:schemeClr val="lt1"/>
              </a:solidFill>
              <a:highlight>
                <a:schemeClr val="dk1"/>
              </a:highlight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chemeClr val="lt1"/>
                </a:solidFill>
                <a:highlight>
                  <a:schemeClr val="dk1"/>
                </a:highlight>
              </a:rPr>
              <a:t>echo "Método: " . $_SERVER['REQUEST_METHOD'] . "&lt;br&gt;";</a:t>
            </a:r>
            <a:endParaRPr sz="1100">
              <a:solidFill>
                <a:schemeClr val="lt1"/>
              </a:solidFill>
              <a:highlight>
                <a:schemeClr val="dk1"/>
              </a:highlight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chemeClr val="lt1"/>
                </a:solidFill>
                <a:highlight>
                  <a:schemeClr val="dk1"/>
                </a:highlight>
              </a:rPr>
              <a:t>echo "IP: " . $_SERVER['REMOTE_ADDR'];</a:t>
            </a:r>
            <a:endParaRPr sz="1100">
              <a:solidFill>
                <a:schemeClr val="lt1"/>
              </a:solidFill>
              <a:highlight>
                <a:schemeClr val="dk1"/>
              </a:highlight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chemeClr val="lt1"/>
                </a:solidFill>
                <a:highlight>
                  <a:schemeClr val="dk1"/>
                </a:highlight>
              </a:rPr>
              <a:t>?&gt;</a:t>
            </a:r>
            <a:endParaRPr sz="950">
              <a:solidFill>
                <a:schemeClr val="lt1"/>
              </a:solidFill>
              <a:highlight>
                <a:schemeClr val="dk1"/>
              </a:highlight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87" name="Google Shape;87;p2"/>
          <p:cNvSpPr/>
          <p:nvPr/>
        </p:nvSpPr>
        <p:spPr>
          <a:xfrm>
            <a:off x="432000" y="5475899"/>
            <a:ext cx="13766400" cy="1581900"/>
          </a:xfrm>
          <a:prstGeom prst="roundRect">
            <a:avLst>
              <a:gd fmla="val 25003" name="adj"/>
            </a:avLst>
          </a:prstGeom>
          <a:solidFill>
            <a:srgbClr val="0A081B">
              <a:alpha val="74900"/>
            </a:srgbClr>
          </a:solidFill>
          <a:ln cap="flat" cmpd="sng" w="15225">
            <a:solidFill>
              <a:srgbClr val="29DDD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"/>
          <p:cNvSpPr/>
          <p:nvPr/>
        </p:nvSpPr>
        <p:spPr>
          <a:xfrm>
            <a:off x="601600" y="6082400"/>
            <a:ext cx="3393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450"/>
              <a:buFont typeface="Spline Sans"/>
              <a:buNone/>
            </a:pPr>
            <a:r>
              <a:rPr b="1" i="0" lang="en-US" sz="1450" u="none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6</a:t>
            </a:r>
            <a:endParaRPr b="0" i="0" sz="1450" u="none" cap="none" strike="noStrike"/>
          </a:p>
        </p:txBody>
      </p:sp>
      <p:sp>
        <p:nvSpPr>
          <p:cNvPr id="89" name="Google Shape;89;p2"/>
          <p:cNvSpPr/>
          <p:nvPr/>
        </p:nvSpPr>
        <p:spPr>
          <a:xfrm>
            <a:off x="1064341" y="5532054"/>
            <a:ext cx="1371600" cy="3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050"/>
              <a:buFont typeface="Spline Sans"/>
              <a:buNone/>
            </a:pPr>
            <a:r>
              <a:rPr b="1" i="0" lang="en-US" sz="1550" u="none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$_ENV</a:t>
            </a:r>
            <a:endParaRPr b="0" i="0" sz="1550" u="none" cap="none" strike="noStrike"/>
          </a:p>
        </p:txBody>
      </p:sp>
      <p:sp>
        <p:nvSpPr>
          <p:cNvPr id="90" name="Google Shape;90;p2"/>
          <p:cNvSpPr/>
          <p:nvPr/>
        </p:nvSpPr>
        <p:spPr>
          <a:xfrm>
            <a:off x="1064350" y="5873477"/>
            <a:ext cx="12995700" cy="11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950"/>
              <a:buFont typeface="Barlow"/>
              <a:buNone/>
            </a:pPr>
            <a:r>
              <a:rPr b="0" i="0" lang="en-US" sz="115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Variables de entorno del sistema operativo. contraseñas, rutas, tokens, usuario, idioma</a:t>
            </a:r>
            <a:r>
              <a:rPr lang="en-US" sz="115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o </a:t>
            </a:r>
            <a:r>
              <a:rPr b="0" i="0" lang="en-US" sz="115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entorno de ejecución</a:t>
            </a:r>
            <a:endParaRPr b="0" i="0" sz="1150" u="none" cap="none" strike="noStrike">
              <a:solidFill>
                <a:srgbClr val="E0E4E6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chemeClr val="lt1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&lt;?php</a:t>
            </a:r>
            <a:endParaRPr sz="1050">
              <a:solidFill>
                <a:schemeClr val="lt1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chemeClr val="lt1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echo 'My username is ' .$_ENV["USER"] . '!';</a:t>
            </a:r>
            <a:endParaRPr sz="1050">
              <a:solidFill>
                <a:schemeClr val="lt1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chemeClr val="lt1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?&gt;</a:t>
            </a:r>
            <a:endParaRPr sz="950">
              <a:solidFill>
                <a:schemeClr val="lt1"/>
              </a:solidFill>
              <a:highlight>
                <a:schemeClr val="dk1"/>
              </a:highlight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91" name="Google Shape;91;p2"/>
          <p:cNvSpPr/>
          <p:nvPr/>
        </p:nvSpPr>
        <p:spPr>
          <a:xfrm>
            <a:off x="601600" y="2104041"/>
            <a:ext cx="1851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450"/>
              <a:buFont typeface="Spline Sans"/>
              <a:buNone/>
            </a:pPr>
            <a:r>
              <a:rPr b="1" lang="en-US" sz="1450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4</a:t>
            </a:r>
            <a:endParaRPr b="0" i="0" sz="1450" u="none" cap="none" strike="noStrike"/>
          </a:p>
        </p:txBody>
      </p:sp>
      <p:sp>
        <p:nvSpPr>
          <p:cNvPr id="92" name="Google Shape;92;p2"/>
          <p:cNvSpPr txBox="1"/>
          <p:nvPr/>
        </p:nvSpPr>
        <p:spPr>
          <a:xfrm>
            <a:off x="6397450" y="1892583"/>
            <a:ext cx="4029900" cy="12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chemeClr val="lt1"/>
                </a:solidFill>
                <a:highlight>
                  <a:schemeClr val="dk1"/>
                </a:highlight>
              </a:rPr>
              <a:t>&lt;?php</a:t>
            </a:r>
            <a:endParaRPr sz="1100">
              <a:solidFill>
                <a:schemeClr val="lt1"/>
              </a:solidFill>
              <a:highlight>
                <a:schemeClr val="dk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chemeClr val="lt1"/>
                </a:solidFill>
                <a:highlight>
                  <a:schemeClr val="dk1"/>
                </a:highlight>
              </a:rPr>
              <a:t>if ($_POST &amp;&amp; isset($_FILES['archivo'])) {</a:t>
            </a:r>
            <a:endParaRPr sz="1100">
              <a:solidFill>
                <a:schemeClr val="lt1"/>
              </a:solidFill>
              <a:highlight>
                <a:schemeClr val="dk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chemeClr val="lt1"/>
                </a:solidFill>
                <a:highlight>
                  <a:schemeClr val="dk1"/>
                </a:highlight>
              </a:rPr>
              <a:t>    echo "Archivo recibido: " . htmlspecialchars($_FILES['archivo']['name']);</a:t>
            </a:r>
            <a:endParaRPr sz="1100">
              <a:solidFill>
                <a:schemeClr val="lt1"/>
              </a:solidFill>
              <a:highlight>
                <a:schemeClr val="dk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chemeClr val="lt1"/>
                </a:solidFill>
                <a:highlight>
                  <a:schemeClr val="dk1"/>
                </a:highlight>
              </a:rPr>
              <a:t>}</a:t>
            </a:r>
            <a:endParaRPr sz="1100">
              <a:solidFill>
                <a:schemeClr val="lt1"/>
              </a:solidFill>
              <a:highlight>
                <a:schemeClr val="dk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chemeClr val="lt1"/>
                </a:solidFill>
                <a:highlight>
                  <a:schemeClr val="dk1"/>
                </a:highlight>
              </a:rPr>
              <a:t>?&gt;</a:t>
            </a:r>
            <a:endParaRPr>
              <a:solidFill>
                <a:schemeClr val="lt1"/>
              </a:solidFill>
              <a:highlight>
                <a:schemeClr val="dk1"/>
              </a:highlight>
            </a:endParaRPr>
          </a:p>
        </p:txBody>
      </p:sp>
      <p:sp>
        <p:nvSpPr>
          <p:cNvPr id="93" name="Google Shape;93;p2"/>
          <p:cNvSpPr txBox="1"/>
          <p:nvPr/>
        </p:nvSpPr>
        <p:spPr>
          <a:xfrm>
            <a:off x="6460950" y="4258497"/>
            <a:ext cx="4029900" cy="59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chemeClr val="lt1"/>
                </a:solidFill>
                <a:highlight>
                  <a:schemeClr val="dk1"/>
                </a:highlight>
              </a:rPr>
              <a:t>Método: GET</a:t>
            </a:r>
            <a:endParaRPr sz="1100">
              <a:solidFill>
                <a:schemeClr val="lt1"/>
              </a:solidFill>
              <a:highlight>
                <a:schemeClr val="dk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chemeClr val="lt1"/>
                </a:solidFill>
                <a:highlight>
                  <a:schemeClr val="dk1"/>
                </a:highlight>
              </a:rPr>
              <a:t>IP: 83.45.233.120</a:t>
            </a:r>
            <a:endParaRPr sz="1100">
              <a:solidFill>
                <a:schemeClr val="lt1"/>
              </a:solidFill>
              <a:highlight>
                <a:schemeClr val="dk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lt1"/>
              </a:solidFill>
              <a:highlight>
                <a:schemeClr val="dk1"/>
              </a:highlight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99" name="Google Shape;99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981087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3"/>
          <p:cNvSpPr/>
          <p:nvPr/>
        </p:nvSpPr>
        <p:spPr>
          <a:xfrm>
            <a:off x="834628" y="3637955"/>
            <a:ext cx="6712387" cy="6623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01"/>
              </a:lnSpc>
              <a:spcBef>
                <a:spcPts val="0"/>
              </a:spcBef>
              <a:spcAft>
                <a:spcPts val="0"/>
              </a:spcAft>
              <a:buClr>
                <a:srgbClr val="F0FCFF"/>
              </a:buClr>
              <a:buSzPts val="4150"/>
              <a:buFont typeface="Spline Sans"/>
              <a:buNone/>
            </a:pPr>
            <a:r>
              <a:rPr b="1" i="0" lang="en-US" sz="4150" u="none" cap="none" strike="noStrike">
                <a:solidFill>
                  <a:srgbClr val="F0FCFF"/>
                </a:solidFill>
                <a:latin typeface="Spline Sans"/>
                <a:ea typeface="Spline Sans"/>
                <a:cs typeface="Spline Sans"/>
                <a:sym typeface="Spline Sans"/>
              </a:rPr>
              <a:t>Validación de datos: isset()</a:t>
            </a:r>
            <a:endParaRPr b="0" i="0" sz="4150" u="none" cap="none" strike="noStrike"/>
          </a:p>
        </p:txBody>
      </p:sp>
      <p:sp>
        <p:nvSpPr>
          <p:cNvPr id="101" name="Google Shape;101;p3"/>
          <p:cNvSpPr/>
          <p:nvPr/>
        </p:nvSpPr>
        <p:spPr>
          <a:xfrm>
            <a:off x="834628" y="4657963"/>
            <a:ext cx="12961144" cy="3814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850"/>
              <a:buFont typeface="Barlow"/>
              <a:buNone/>
            </a:pPr>
            <a:r>
              <a:rPr b="0" i="0" lang="en-US" sz="185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La función isset() verifica si una variable está definida y no es null, evitando errores al acceder a datos no existentes.</a:t>
            </a:r>
            <a:endParaRPr b="0" i="0" sz="1850" u="none" cap="none" strike="noStrike"/>
          </a:p>
        </p:txBody>
      </p:sp>
      <p:sp>
        <p:nvSpPr>
          <p:cNvPr id="102" name="Google Shape;102;p3"/>
          <p:cNvSpPr/>
          <p:nvPr/>
        </p:nvSpPr>
        <p:spPr>
          <a:xfrm>
            <a:off x="834628" y="5307687"/>
            <a:ext cx="12961144" cy="2265045"/>
          </a:xfrm>
          <a:prstGeom prst="roundRect">
            <a:avLst>
              <a:gd fmla="val 15794" name="adj"/>
            </a:avLst>
          </a:prstGeom>
          <a:solidFill>
            <a:srgbClr val="17152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3"/>
          <p:cNvSpPr/>
          <p:nvPr/>
        </p:nvSpPr>
        <p:spPr>
          <a:xfrm>
            <a:off x="822725" y="5307674"/>
            <a:ext cx="12984900" cy="2396400"/>
          </a:xfrm>
          <a:prstGeom prst="roundRect">
            <a:avLst>
              <a:gd fmla="val 1579" name="adj"/>
            </a:avLst>
          </a:prstGeom>
          <a:solidFill>
            <a:srgbClr val="17152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3"/>
          <p:cNvSpPr/>
          <p:nvPr/>
        </p:nvSpPr>
        <p:spPr>
          <a:xfrm>
            <a:off x="1061204" y="5486519"/>
            <a:ext cx="12507992" cy="19073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850"/>
              <a:buFont typeface="Consolas"/>
              <a:buNone/>
            </a:pPr>
            <a:r>
              <a:rPr b="0" i="0" lang="en-US" sz="1850" u="none" cap="none" strike="noStrike">
                <a:solidFill>
                  <a:srgbClr val="E0E4E6"/>
                </a:solidFill>
                <a:highlight>
                  <a:srgbClr val="171528"/>
                </a:highlight>
                <a:latin typeface="Consolas"/>
                <a:ea typeface="Consolas"/>
                <a:cs typeface="Consolas"/>
                <a:sym typeface="Consolas"/>
              </a:rPr>
              <a:t>if (isset($_GET['nombre'])) {</a:t>
            </a:r>
            <a:endParaRPr b="0" i="0" sz="1850" u="none" cap="none" strike="noStrike">
              <a:solidFill>
                <a:srgbClr val="E0E4E6"/>
              </a:solidFill>
              <a:highlight>
                <a:srgbClr val="171528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850"/>
              <a:buFont typeface="Consolas"/>
              <a:buNone/>
            </a:pPr>
            <a:r>
              <a:rPr b="0" i="0" lang="en-US" sz="1850" u="none" cap="none" strike="noStrike">
                <a:solidFill>
                  <a:srgbClr val="E0E4E6"/>
                </a:solidFill>
                <a:highlight>
                  <a:srgbClr val="171528"/>
                </a:highlight>
                <a:latin typeface="Consolas"/>
                <a:ea typeface="Consolas"/>
                <a:cs typeface="Consolas"/>
                <a:sym typeface="Consolas"/>
              </a:rPr>
              <a:t> $nombre = $_GET['nombre'] ?? 'Invitado';} </a:t>
            </a:r>
            <a:endParaRPr b="0" i="0" sz="1850" u="none" cap="none" strike="noStrike">
              <a:solidFill>
                <a:srgbClr val="E0E4E6"/>
              </a:solidFill>
              <a:highlight>
                <a:srgbClr val="171528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850"/>
              <a:buFont typeface="Consolas"/>
              <a:buNone/>
            </a:pPr>
            <a:r>
              <a:rPr b="0" i="0" lang="en-US" sz="1850" u="none" cap="none" strike="noStrike">
                <a:solidFill>
                  <a:srgbClr val="E0E4E6"/>
                </a:solidFill>
                <a:highlight>
                  <a:srgbClr val="171528"/>
                </a:highlight>
                <a:latin typeface="Consolas"/>
                <a:ea typeface="Consolas"/>
                <a:cs typeface="Consolas"/>
                <a:sym typeface="Consolas"/>
              </a:rPr>
              <a:t>else {</a:t>
            </a:r>
            <a:endParaRPr sz="1850">
              <a:solidFill>
                <a:srgbClr val="E0E4E6"/>
              </a:solidFill>
              <a:highlight>
                <a:srgbClr val="171528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850"/>
              <a:buFont typeface="Consolas"/>
              <a:buNone/>
            </a:pPr>
            <a:r>
              <a:rPr b="0" i="0" lang="en-US" sz="1850" u="none" cap="none" strike="noStrike">
                <a:solidFill>
                  <a:srgbClr val="E0E4E6"/>
                </a:solidFill>
                <a:highlight>
                  <a:srgbClr val="171528"/>
                </a:highlight>
                <a:latin typeface="Consolas"/>
                <a:ea typeface="Consolas"/>
                <a:cs typeface="Consolas"/>
                <a:sym typeface="Consolas"/>
              </a:rPr>
              <a:t>$nombre = 'Invitado';</a:t>
            </a:r>
            <a:endParaRPr b="0" i="0" sz="1850" u="none" cap="none" strike="noStrike">
              <a:solidFill>
                <a:srgbClr val="E0E4E6"/>
              </a:solidFill>
              <a:highlight>
                <a:srgbClr val="171528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850"/>
              <a:buFont typeface="Consolas"/>
              <a:buNone/>
            </a:pPr>
            <a:r>
              <a:rPr b="0" i="0" lang="en-US" sz="1850" u="none" cap="none" strike="noStrike">
                <a:solidFill>
                  <a:srgbClr val="E0E4E6"/>
                </a:solidFill>
                <a:highlight>
                  <a:srgbClr val="171528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0" i="0" sz="1850" u="none" cap="none" strike="noStrike"/>
          </a:p>
        </p:txBody>
      </p:sp>
      <p:pic>
        <p:nvPicPr>
          <p:cNvPr id="105" name="Google Shape;105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149175" y="7704000"/>
            <a:ext cx="2373075" cy="428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1" name="Google Shape;111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3722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4"/>
          <p:cNvSpPr/>
          <p:nvPr/>
        </p:nvSpPr>
        <p:spPr>
          <a:xfrm>
            <a:off x="714494" y="561380"/>
            <a:ext cx="6719411" cy="5670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0FCFF"/>
              </a:buClr>
              <a:buSzPts val="3550"/>
              <a:buFont typeface="Spline Sans"/>
              <a:buNone/>
            </a:pPr>
            <a:r>
              <a:rPr b="1" i="0" lang="en-US" sz="3550" u="none" cap="none" strike="noStrike">
                <a:solidFill>
                  <a:srgbClr val="F0FCFF"/>
                </a:solidFill>
                <a:latin typeface="Spline Sans"/>
                <a:ea typeface="Spline Sans"/>
                <a:cs typeface="Spline Sans"/>
                <a:sym typeface="Spline Sans"/>
              </a:rPr>
              <a:t>Cabeceras de respuesta en PHP</a:t>
            </a:r>
            <a:endParaRPr b="0" i="0" sz="3550" u="none" cap="none" strike="noStrike"/>
          </a:p>
        </p:txBody>
      </p:sp>
      <p:sp>
        <p:nvSpPr>
          <p:cNvPr id="113" name="Google Shape;113;p4"/>
          <p:cNvSpPr/>
          <p:nvPr/>
        </p:nvSpPr>
        <p:spPr>
          <a:xfrm>
            <a:off x="714494" y="1434703"/>
            <a:ext cx="7715012" cy="6534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600"/>
              <a:buFont typeface="Barlow"/>
              <a:buNone/>
            </a:pPr>
            <a:r>
              <a:rPr b="0" i="0" lang="en-US" sz="16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Se envían antes de cualquier salida y controlan cómo responde el servidor. Se usan con la función header().</a:t>
            </a:r>
            <a:endParaRPr b="0" i="0" sz="1600" u="none" cap="none" strike="noStrike"/>
          </a:p>
        </p:txBody>
      </p:sp>
      <p:sp>
        <p:nvSpPr>
          <p:cNvPr id="114" name="Google Shape;114;p4"/>
          <p:cNvSpPr/>
          <p:nvPr/>
        </p:nvSpPr>
        <p:spPr>
          <a:xfrm>
            <a:off x="714500" y="2317800"/>
            <a:ext cx="7715100" cy="1224900"/>
          </a:xfrm>
          <a:prstGeom prst="roundRect">
            <a:avLst>
              <a:gd fmla="val 25812" name="adj"/>
            </a:avLst>
          </a:prstGeom>
          <a:solidFill>
            <a:srgbClr val="0A081B"/>
          </a:solidFill>
          <a:ln cap="flat" cmpd="sng" w="22850">
            <a:solidFill>
              <a:srgbClr val="16FFB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4"/>
          <p:cNvSpPr/>
          <p:nvPr/>
        </p:nvSpPr>
        <p:spPr>
          <a:xfrm>
            <a:off x="941433" y="2437786"/>
            <a:ext cx="2268300" cy="2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750"/>
              <a:buFont typeface="Spline Sans"/>
              <a:buNone/>
            </a:pPr>
            <a:r>
              <a:rPr b="1" i="0" lang="en-US" sz="1750" u="none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Redirección</a:t>
            </a:r>
            <a:endParaRPr b="0" i="0" sz="1750" u="none" cap="none" strike="noStrike"/>
          </a:p>
        </p:txBody>
      </p:sp>
      <p:sp>
        <p:nvSpPr>
          <p:cNvPr id="116" name="Google Shape;116;p4"/>
          <p:cNvSpPr/>
          <p:nvPr/>
        </p:nvSpPr>
        <p:spPr>
          <a:xfrm>
            <a:off x="877933" y="2751232"/>
            <a:ext cx="72612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600"/>
              <a:buFont typeface="Barlow"/>
              <a:buNone/>
            </a:pPr>
            <a:r>
              <a:rPr lang="en-US" sz="160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indica al navegador que debe ir automáticamente a otra página</a:t>
            </a:r>
            <a:endParaRPr sz="1600">
              <a:solidFill>
                <a:srgbClr val="E0E4E6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600"/>
              <a:buFont typeface="Barlow"/>
              <a:buNone/>
            </a:pPr>
            <a:r>
              <a:rPr b="0" i="1" lang="en-US" sz="16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header('Location: otra_pagina.php');</a:t>
            </a:r>
            <a:endParaRPr b="0" i="1" sz="1600" u="none" cap="none" strike="noStrike"/>
          </a:p>
        </p:txBody>
      </p:sp>
      <p:sp>
        <p:nvSpPr>
          <p:cNvPr id="117" name="Google Shape;117;p4"/>
          <p:cNvSpPr/>
          <p:nvPr/>
        </p:nvSpPr>
        <p:spPr>
          <a:xfrm>
            <a:off x="714500" y="3753384"/>
            <a:ext cx="7715100" cy="1224900"/>
          </a:xfrm>
          <a:prstGeom prst="roundRect">
            <a:avLst>
              <a:gd fmla="val 25812" name="adj"/>
            </a:avLst>
          </a:prstGeom>
          <a:solidFill>
            <a:srgbClr val="0A081B"/>
          </a:solidFill>
          <a:ln cap="flat" cmpd="sng" w="22850">
            <a:solidFill>
              <a:srgbClr val="29DDD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4"/>
          <p:cNvSpPr/>
          <p:nvPr/>
        </p:nvSpPr>
        <p:spPr>
          <a:xfrm>
            <a:off x="941433" y="3873370"/>
            <a:ext cx="2268300" cy="2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750"/>
              <a:buFont typeface="Spline Sans"/>
              <a:buNone/>
            </a:pPr>
            <a:r>
              <a:rPr b="1" i="0" lang="en-US" sz="1750" u="none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Contenido JSON</a:t>
            </a:r>
            <a:endParaRPr b="0" i="0" sz="1750" u="none" cap="none" strike="noStrike"/>
          </a:p>
        </p:txBody>
      </p:sp>
      <p:sp>
        <p:nvSpPr>
          <p:cNvPr id="119" name="Google Shape;119;p4"/>
          <p:cNvSpPr/>
          <p:nvPr/>
        </p:nvSpPr>
        <p:spPr>
          <a:xfrm>
            <a:off x="941433" y="4241604"/>
            <a:ext cx="72612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600"/>
              <a:buFont typeface="Barlow"/>
              <a:buNone/>
            </a:pPr>
            <a:r>
              <a:rPr lang="en-US" sz="160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indica al navegador que el contenido de la respuesta no es HTML, sino JSON</a:t>
            </a:r>
            <a:endParaRPr sz="1600">
              <a:solidFill>
                <a:srgbClr val="E0E4E6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600"/>
              <a:buFont typeface="Barlow"/>
              <a:buNone/>
            </a:pPr>
            <a:r>
              <a:rPr b="0" i="1" lang="en-US" sz="16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header('Content-Type: application/json');</a:t>
            </a:r>
            <a:endParaRPr b="0" i="1" sz="1600" u="none" cap="none" strike="noStrike"/>
          </a:p>
        </p:txBody>
      </p:sp>
      <p:sp>
        <p:nvSpPr>
          <p:cNvPr id="120" name="Google Shape;120;p4"/>
          <p:cNvSpPr/>
          <p:nvPr/>
        </p:nvSpPr>
        <p:spPr>
          <a:xfrm>
            <a:off x="714500" y="5188968"/>
            <a:ext cx="7715100" cy="1224900"/>
          </a:xfrm>
          <a:prstGeom prst="roundRect">
            <a:avLst>
              <a:gd fmla="val 25812" name="adj"/>
            </a:avLst>
          </a:prstGeom>
          <a:solidFill>
            <a:srgbClr val="0A081B"/>
          </a:solidFill>
          <a:ln cap="flat" cmpd="sng" w="22850">
            <a:solidFill>
              <a:srgbClr val="37A7E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4"/>
          <p:cNvSpPr/>
          <p:nvPr/>
        </p:nvSpPr>
        <p:spPr>
          <a:xfrm>
            <a:off x="941433" y="5308953"/>
            <a:ext cx="2268300" cy="2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750"/>
              <a:buFont typeface="Spline Sans"/>
              <a:buNone/>
            </a:pPr>
            <a:r>
              <a:rPr b="1" i="0" lang="en-US" sz="1750" u="none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Caché</a:t>
            </a:r>
            <a:endParaRPr b="0" i="0" sz="1750" u="none" cap="none" strike="noStrike"/>
          </a:p>
        </p:txBody>
      </p:sp>
      <p:sp>
        <p:nvSpPr>
          <p:cNvPr id="122" name="Google Shape;122;p4"/>
          <p:cNvSpPr/>
          <p:nvPr/>
        </p:nvSpPr>
        <p:spPr>
          <a:xfrm>
            <a:off x="941433" y="5651788"/>
            <a:ext cx="72612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600"/>
              <a:buFont typeface="Barlow"/>
              <a:buNone/>
            </a:pPr>
            <a:r>
              <a:rPr lang="en-US" sz="160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Controla si el navegador puede almacenar la respuesta en caché</a:t>
            </a:r>
            <a:endParaRPr sz="1600">
              <a:solidFill>
                <a:srgbClr val="E0E4E6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600"/>
              <a:buFont typeface="Barlow"/>
              <a:buNone/>
            </a:pPr>
            <a:r>
              <a:rPr b="0" i="1" lang="en-US" sz="16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header('Cache-Control: no-cache, no-store');</a:t>
            </a:r>
            <a:endParaRPr b="0" i="1" sz="1600" u="none" cap="none" strike="noStrike"/>
          </a:p>
        </p:txBody>
      </p:sp>
      <p:sp>
        <p:nvSpPr>
          <p:cNvPr id="123" name="Google Shape;123;p4"/>
          <p:cNvSpPr/>
          <p:nvPr/>
        </p:nvSpPr>
        <p:spPr>
          <a:xfrm>
            <a:off x="714500" y="6624551"/>
            <a:ext cx="7715100" cy="1224900"/>
          </a:xfrm>
          <a:prstGeom prst="roundRect">
            <a:avLst>
              <a:gd fmla="val 25812" name="adj"/>
            </a:avLst>
          </a:prstGeom>
          <a:solidFill>
            <a:srgbClr val="0A081B"/>
          </a:solidFill>
          <a:ln cap="flat" cmpd="sng" w="22850">
            <a:solidFill>
              <a:srgbClr val="A64D7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4"/>
          <p:cNvSpPr/>
          <p:nvPr/>
        </p:nvSpPr>
        <p:spPr>
          <a:xfrm>
            <a:off x="941433" y="6744537"/>
            <a:ext cx="2268300" cy="2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750"/>
              <a:buFont typeface="Spline Sans"/>
              <a:buNone/>
            </a:pPr>
            <a:r>
              <a:rPr b="1" i="0" lang="en-US" sz="1750" u="none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Estado HTTP</a:t>
            </a:r>
            <a:endParaRPr b="0" i="0" sz="1750" u="none" cap="none" strike="noStrike"/>
          </a:p>
        </p:txBody>
      </p:sp>
      <p:sp>
        <p:nvSpPr>
          <p:cNvPr id="125" name="Google Shape;125;p4"/>
          <p:cNvSpPr/>
          <p:nvPr/>
        </p:nvSpPr>
        <p:spPr>
          <a:xfrm>
            <a:off x="941433" y="7100072"/>
            <a:ext cx="72612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600"/>
              <a:buFont typeface="Barlow"/>
              <a:buNone/>
            </a:pPr>
            <a:r>
              <a:rPr lang="en-US" sz="160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Permite indicar el estado de la respuesta para saber si la operación fue correcta.</a:t>
            </a:r>
            <a:endParaRPr sz="1600">
              <a:solidFill>
                <a:srgbClr val="E0E4E6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600"/>
              <a:buFont typeface="Barlow"/>
              <a:buNone/>
            </a:pPr>
            <a:r>
              <a:rPr b="0" i="1" lang="en-US" sz="16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http_response_code(404);</a:t>
            </a:r>
            <a:endParaRPr b="0" i="1" sz="1600" u="none" cap="none" strike="noStrike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31" name="Google Shape;131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5"/>
          <p:cNvSpPr/>
          <p:nvPr/>
        </p:nvSpPr>
        <p:spPr>
          <a:xfrm>
            <a:off x="6350437" y="980123"/>
            <a:ext cx="7415927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F0FCFF"/>
              </a:buClr>
              <a:buSzPts val="4300"/>
              <a:buFont typeface="Spline Sans"/>
              <a:buNone/>
            </a:pPr>
            <a:r>
              <a:rPr b="1" i="0" lang="en-US" sz="4300" u="none" cap="none" strike="noStrike">
                <a:solidFill>
                  <a:srgbClr val="F0FCFF"/>
                </a:solidFill>
                <a:latin typeface="Spline Sans"/>
                <a:ea typeface="Spline Sans"/>
                <a:cs typeface="Spline Sans"/>
                <a:sym typeface="Spline Sans"/>
              </a:rPr>
              <a:t>Gestión del estado: Cookies y Sesiones</a:t>
            </a:r>
            <a:endParaRPr b="0" i="0" sz="4300" u="none" cap="none" strike="noStrike"/>
          </a:p>
        </p:txBody>
      </p:sp>
      <p:sp>
        <p:nvSpPr>
          <p:cNvPr id="133" name="Google Shape;133;p5"/>
          <p:cNvSpPr/>
          <p:nvPr/>
        </p:nvSpPr>
        <p:spPr>
          <a:xfrm>
            <a:off x="6350437" y="2968823"/>
            <a:ext cx="274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F0FCFF"/>
              </a:buClr>
              <a:buSzPts val="2150"/>
              <a:buFont typeface="Spline Sans"/>
              <a:buNone/>
            </a:pPr>
            <a:r>
              <a:rPr b="1" i="0" lang="en-US" sz="2150" u="none" cap="none" strike="noStrike">
                <a:solidFill>
                  <a:srgbClr val="F0FCFF"/>
                </a:solidFill>
                <a:latin typeface="Spline Sans"/>
                <a:ea typeface="Spline Sans"/>
                <a:cs typeface="Spline Sans"/>
                <a:sym typeface="Spline Sans"/>
              </a:rPr>
              <a:t>Cookies</a:t>
            </a:r>
            <a:endParaRPr b="0" i="0" sz="2150" u="none" cap="none" strike="noStrike"/>
          </a:p>
        </p:txBody>
      </p:sp>
      <p:sp>
        <p:nvSpPr>
          <p:cNvPr id="134" name="Google Shape;134;p5"/>
          <p:cNvSpPr/>
          <p:nvPr/>
        </p:nvSpPr>
        <p:spPr>
          <a:xfrm>
            <a:off x="6350437" y="3558540"/>
            <a:ext cx="3406854" cy="15801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900"/>
              <a:buFont typeface="Barlow"/>
              <a:buNone/>
            </a:pPr>
            <a:r>
              <a:rPr b="0" i="0" lang="en-US" sz="19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Datos almacenados en el navegador del cliente. Se crean con setcookie() y duran según su configuración.</a:t>
            </a:r>
            <a:endParaRPr b="0" i="0" sz="1900" u="none" cap="none" strike="noStrike"/>
          </a:p>
        </p:txBody>
      </p:sp>
      <p:sp>
        <p:nvSpPr>
          <p:cNvPr id="135" name="Google Shape;135;p5"/>
          <p:cNvSpPr/>
          <p:nvPr/>
        </p:nvSpPr>
        <p:spPr>
          <a:xfrm>
            <a:off x="6350437" y="5416391"/>
            <a:ext cx="3406854" cy="1160383"/>
          </a:xfrm>
          <a:prstGeom prst="roundRect">
            <a:avLst>
              <a:gd fmla="val 31915" name="adj"/>
            </a:avLst>
          </a:prstGeom>
          <a:solidFill>
            <a:srgbClr val="17152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5"/>
          <p:cNvSpPr/>
          <p:nvPr/>
        </p:nvSpPr>
        <p:spPr>
          <a:xfrm>
            <a:off x="6338173" y="5416391"/>
            <a:ext cx="3431381" cy="1160383"/>
          </a:xfrm>
          <a:prstGeom prst="roundRect">
            <a:avLst>
              <a:gd fmla="val 3191" name="adj"/>
            </a:avLst>
          </a:prstGeom>
          <a:solidFill>
            <a:srgbClr val="17152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5"/>
          <p:cNvSpPr/>
          <p:nvPr/>
        </p:nvSpPr>
        <p:spPr>
          <a:xfrm>
            <a:off x="6584990" y="5601533"/>
            <a:ext cx="2937748" cy="7900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900"/>
              <a:buFont typeface="Consolas"/>
              <a:buNone/>
            </a:pPr>
            <a:r>
              <a:rPr b="0" i="0" lang="en-US" sz="1900" u="none" cap="none" strike="noStrike">
                <a:solidFill>
                  <a:srgbClr val="E0E4E6"/>
                </a:solidFill>
                <a:highlight>
                  <a:srgbClr val="171528"/>
                </a:highlight>
                <a:latin typeface="Consolas"/>
                <a:ea typeface="Consolas"/>
                <a:cs typeface="Consolas"/>
                <a:sym typeface="Consolas"/>
              </a:rPr>
              <a:t>setcookie('usuario', 'Ana', time() + 3600);</a:t>
            </a:r>
            <a:endParaRPr b="0" i="0" sz="1900" u="none" cap="none" strike="noStrike"/>
          </a:p>
        </p:txBody>
      </p:sp>
      <p:sp>
        <p:nvSpPr>
          <p:cNvPr id="138" name="Google Shape;138;p5"/>
          <p:cNvSpPr/>
          <p:nvPr/>
        </p:nvSpPr>
        <p:spPr>
          <a:xfrm>
            <a:off x="10367129" y="2968823"/>
            <a:ext cx="274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F0FCFF"/>
              </a:buClr>
              <a:buSzPts val="2150"/>
              <a:buFont typeface="Spline Sans"/>
              <a:buNone/>
            </a:pPr>
            <a:r>
              <a:rPr b="1" i="0" lang="en-US" sz="2150" u="none" cap="none" strike="noStrike">
                <a:solidFill>
                  <a:srgbClr val="F0FCFF"/>
                </a:solidFill>
                <a:latin typeface="Spline Sans"/>
                <a:ea typeface="Spline Sans"/>
                <a:cs typeface="Spline Sans"/>
                <a:sym typeface="Spline Sans"/>
              </a:rPr>
              <a:t>Sesiones</a:t>
            </a:r>
            <a:endParaRPr b="0" i="0" sz="2150" u="none" cap="none" strike="noStrike"/>
          </a:p>
        </p:txBody>
      </p:sp>
      <p:sp>
        <p:nvSpPr>
          <p:cNvPr id="139" name="Google Shape;139;p5"/>
          <p:cNvSpPr/>
          <p:nvPr/>
        </p:nvSpPr>
        <p:spPr>
          <a:xfrm>
            <a:off x="10367129" y="3558540"/>
            <a:ext cx="3406854" cy="15801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900"/>
              <a:buFont typeface="Barlow"/>
              <a:buNone/>
            </a:pPr>
            <a:r>
              <a:rPr b="0" i="0" lang="en-US" sz="19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Datos almacenados en el servidor, asociados a un ID de sesión. Se inician con session_start().</a:t>
            </a:r>
            <a:endParaRPr b="0" i="0" sz="1900" u="none" cap="none" strike="noStrike"/>
          </a:p>
        </p:txBody>
      </p:sp>
      <p:sp>
        <p:nvSpPr>
          <p:cNvPr id="140" name="Google Shape;140;p5"/>
          <p:cNvSpPr/>
          <p:nvPr/>
        </p:nvSpPr>
        <p:spPr>
          <a:xfrm>
            <a:off x="10367129" y="5416391"/>
            <a:ext cx="3406854" cy="1555432"/>
          </a:xfrm>
          <a:prstGeom prst="roundRect">
            <a:avLst>
              <a:gd fmla="val 23809" name="adj"/>
            </a:avLst>
          </a:prstGeom>
          <a:solidFill>
            <a:srgbClr val="17152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5"/>
          <p:cNvSpPr/>
          <p:nvPr/>
        </p:nvSpPr>
        <p:spPr>
          <a:xfrm>
            <a:off x="10354866" y="5416391"/>
            <a:ext cx="3431381" cy="1555432"/>
          </a:xfrm>
          <a:prstGeom prst="roundRect">
            <a:avLst>
              <a:gd fmla="val 2381" name="adj"/>
            </a:avLst>
          </a:prstGeom>
          <a:solidFill>
            <a:srgbClr val="17152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5"/>
          <p:cNvSpPr/>
          <p:nvPr/>
        </p:nvSpPr>
        <p:spPr>
          <a:xfrm>
            <a:off x="10601682" y="5601533"/>
            <a:ext cx="2937748" cy="11851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900"/>
              <a:buFont typeface="Consolas"/>
              <a:buNone/>
            </a:pPr>
            <a:r>
              <a:rPr b="0" i="0" lang="en-US" sz="1900" u="none" cap="none" strike="noStrike">
                <a:solidFill>
                  <a:srgbClr val="E0E4E6"/>
                </a:solidFill>
                <a:highlight>
                  <a:srgbClr val="171528"/>
                </a:highlight>
                <a:latin typeface="Consolas"/>
                <a:ea typeface="Consolas"/>
                <a:cs typeface="Consolas"/>
                <a:sym typeface="Consolas"/>
              </a:rPr>
              <a:t>session_start();$_SESSION['logueado'] = true;</a:t>
            </a:r>
            <a:endParaRPr b="0" i="0" sz="1900" u="none" cap="none" strike="noStrike"/>
          </a:p>
        </p:txBody>
      </p:sp>
      <p:pic>
        <p:nvPicPr>
          <p:cNvPr id="143" name="Google Shape;143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149175" y="7704000"/>
            <a:ext cx="2373075" cy="428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a32ab1c0c1_0_4"/>
          <p:cNvSpPr/>
          <p:nvPr/>
        </p:nvSpPr>
        <p:spPr>
          <a:xfrm>
            <a:off x="432000" y="3656567"/>
            <a:ext cx="13766400" cy="3827700"/>
          </a:xfrm>
          <a:prstGeom prst="roundRect">
            <a:avLst>
              <a:gd fmla="val 25003" name="adj"/>
            </a:avLst>
          </a:prstGeom>
          <a:solidFill>
            <a:srgbClr val="0A081B">
              <a:alpha val="74900"/>
            </a:srgbClr>
          </a:solidFill>
          <a:ln cap="flat" cmpd="sng" w="15225">
            <a:solidFill>
              <a:srgbClr val="C27BA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g3a32ab1c0c1_0_4"/>
          <p:cNvSpPr/>
          <p:nvPr/>
        </p:nvSpPr>
        <p:spPr>
          <a:xfrm>
            <a:off x="1064341" y="3800228"/>
            <a:ext cx="13716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050"/>
              <a:buFont typeface="Spline Sans"/>
              <a:buNone/>
            </a:pPr>
            <a:r>
              <a:rPr b="1" i="0" lang="en-US" sz="1650" u="none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$</a:t>
            </a:r>
            <a:r>
              <a:rPr b="1" i="0" lang="en-US" sz="1650" u="sng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_SESSION</a:t>
            </a:r>
            <a:endParaRPr b="0" i="0" sz="1650" u="sng" cap="none" strike="noStrike"/>
          </a:p>
        </p:txBody>
      </p:sp>
      <p:sp>
        <p:nvSpPr>
          <p:cNvPr id="151" name="Google Shape;151;g3a32ab1c0c1_0_4"/>
          <p:cNvSpPr/>
          <p:nvPr/>
        </p:nvSpPr>
        <p:spPr>
          <a:xfrm>
            <a:off x="1064350" y="4240240"/>
            <a:ext cx="12995700" cy="29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950"/>
              <a:buFont typeface="Barlow"/>
              <a:buNone/>
            </a:pPr>
            <a:r>
              <a:rPr b="0" i="0" lang="en-US" sz="145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Variables de sesión del usuario actual, requiere session_start().</a:t>
            </a:r>
            <a:endParaRPr b="0" i="0" sz="1450" u="none" cap="none" strike="noStrike">
              <a:solidFill>
                <a:srgbClr val="E0E4E6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chemeClr val="lt1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&lt;?php</a:t>
            </a:r>
            <a:endParaRPr sz="1050">
              <a:solidFill>
                <a:schemeClr val="lt1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chemeClr val="lt1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session_start();</a:t>
            </a:r>
            <a:endParaRPr sz="1050">
              <a:solidFill>
                <a:schemeClr val="lt1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chemeClr val="lt1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$_SESSION["name"] = "Juan";</a:t>
            </a:r>
            <a:endParaRPr sz="1050">
              <a:solidFill>
                <a:schemeClr val="lt1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chemeClr val="lt1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?&gt;</a:t>
            </a:r>
            <a:endParaRPr sz="1050">
              <a:solidFill>
                <a:schemeClr val="lt1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 u="sng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.                                                                                                                                                                              .</a:t>
            </a:r>
            <a:endParaRPr sz="1050" u="sng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chemeClr val="lt1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chemeClr val="lt1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&lt;form action="sesion.php" method="post"&gt;</a:t>
            </a:r>
            <a:endParaRPr sz="1050">
              <a:solidFill>
                <a:schemeClr val="lt1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chemeClr val="lt1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&lt;label for="name"&gt;Nombre:&lt;/label&gt;</a:t>
            </a:r>
            <a:endParaRPr sz="1050">
              <a:solidFill>
                <a:schemeClr val="lt1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chemeClr val="lt1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&lt;input type="text" id="name" name="name"&gt;</a:t>
            </a:r>
            <a:endParaRPr sz="1050">
              <a:solidFill>
                <a:schemeClr val="lt1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chemeClr val="lt1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&lt;button type="submit"&gt;Guardar en sesión&lt;/button&gt;</a:t>
            </a:r>
            <a:endParaRPr sz="1050">
              <a:solidFill>
                <a:schemeClr val="lt1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chemeClr val="lt1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&lt;/form&gt;</a:t>
            </a:r>
            <a:endParaRPr sz="1050">
              <a:solidFill>
                <a:schemeClr val="lt1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chemeClr val="lt1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950"/>
              <a:buFont typeface="Barlow"/>
              <a:buNone/>
            </a:pPr>
            <a:r>
              <a:t/>
            </a:r>
            <a:endParaRPr sz="1050">
              <a:solidFill>
                <a:schemeClr val="lt1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52" name="Google Shape;152;g3a32ab1c0c1_0_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57325" y="7685692"/>
            <a:ext cx="2373075" cy="428625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g3a32ab1c0c1_0_4"/>
          <p:cNvSpPr/>
          <p:nvPr/>
        </p:nvSpPr>
        <p:spPr>
          <a:xfrm>
            <a:off x="358950" y="1110667"/>
            <a:ext cx="13766400" cy="2160900"/>
          </a:xfrm>
          <a:prstGeom prst="roundRect">
            <a:avLst>
              <a:gd fmla="val 25003" name="adj"/>
            </a:avLst>
          </a:prstGeom>
          <a:solidFill>
            <a:srgbClr val="0A081B">
              <a:alpha val="74900"/>
            </a:srgbClr>
          </a:solidFill>
          <a:ln cap="flat" cmpd="sng" w="15225">
            <a:solidFill>
              <a:srgbClr val="37A7E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g3a32ab1c0c1_0_4"/>
          <p:cNvSpPr/>
          <p:nvPr/>
        </p:nvSpPr>
        <p:spPr>
          <a:xfrm>
            <a:off x="374190" y="1142045"/>
            <a:ext cx="493800" cy="1463100"/>
          </a:xfrm>
          <a:prstGeom prst="roundRect">
            <a:avLst>
              <a:gd fmla="val 33798" name="adj"/>
            </a:avLst>
          </a:prstGeom>
          <a:solidFill>
            <a:srgbClr val="0A081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g3a32ab1c0c1_0_4"/>
          <p:cNvSpPr/>
          <p:nvPr/>
        </p:nvSpPr>
        <p:spPr>
          <a:xfrm>
            <a:off x="991291" y="1212992"/>
            <a:ext cx="1371600" cy="3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050"/>
              <a:buFont typeface="Spline Sans"/>
              <a:buNone/>
            </a:pPr>
            <a:r>
              <a:rPr b="1" i="0" lang="en-US" sz="1650" u="sng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$_COOKIE</a:t>
            </a:r>
            <a:endParaRPr b="0" i="0" sz="1650" u="sng" cap="none" strike="noStrike"/>
          </a:p>
        </p:txBody>
      </p:sp>
      <p:sp>
        <p:nvSpPr>
          <p:cNvPr id="156" name="Google Shape;156;g3a32ab1c0c1_0_4"/>
          <p:cNvSpPr/>
          <p:nvPr/>
        </p:nvSpPr>
        <p:spPr>
          <a:xfrm>
            <a:off x="991300" y="1602521"/>
            <a:ext cx="12995700" cy="1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950"/>
              <a:buFont typeface="Barlow"/>
              <a:buNone/>
            </a:pPr>
            <a:r>
              <a:rPr b="0" i="0" lang="en-US" sz="145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Cookies enviadas por el cliente.</a:t>
            </a:r>
            <a:endParaRPr b="0" i="0" sz="1450" u="none" cap="none" strike="noStrike">
              <a:solidFill>
                <a:srgbClr val="E0E4E6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chemeClr val="lt1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&lt;?php</a:t>
            </a:r>
            <a:endParaRPr sz="1050">
              <a:solidFill>
                <a:schemeClr val="lt1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chemeClr val="lt1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// Crear una cookie que dura 1 hora</a:t>
            </a:r>
            <a:endParaRPr sz="1050">
              <a:solidFill>
                <a:schemeClr val="lt1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chemeClr val="lt1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setcookie("usuario", "Juan", time() + 3600);</a:t>
            </a:r>
            <a:endParaRPr sz="1050">
              <a:solidFill>
                <a:schemeClr val="lt1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chemeClr val="lt1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?&gt;</a:t>
            </a:r>
            <a:endParaRPr sz="1050">
              <a:solidFill>
                <a:schemeClr val="lt1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chemeClr val="lt1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57" name="Google Shape;157;g3a32ab1c0c1_0_4"/>
          <p:cNvSpPr txBox="1"/>
          <p:nvPr/>
        </p:nvSpPr>
        <p:spPr>
          <a:xfrm>
            <a:off x="6763800" y="1509108"/>
            <a:ext cx="4029900" cy="13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chemeClr val="lt1"/>
                </a:solidFill>
                <a:highlight>
                  <a:schemeClr val="dk1"/>
                </a:highlight>
              </a:rPr>
              <a:t>&lt;?php</a:t>
            </a:r>
            <a:endParaRPr sz="1100">
              <a:solidFill>
                <a:schemeClr val="lt1"/>
              </a:solidFill>
              <a:highlight>
                <a:schemeClr val="dk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chemeClr val="lt1"/>
                </a:solidFill>
                <a:highlight>
                  <a:schemeClr val="dk1"/>
                </a:highlight>
              </a:rPr>
              <a:t>if (isset($_COOKIE["usuario"])) {</a:t>
            </a:r>
            <a:endParaRPr sz="1100">
              <a:solidFill>
                <a:schemeClr val="lt1"/>
              </a:solidFill>
              <a:highlight>
                <a:schemeClr val="dk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chemeClr val="lt1"/>
                </a:solidFill>
                <a:highlight>
                  <a:schemeClr val="dk1"/>
                </a:highlight>
              </a:rPr>
              <a:t>    echo "Hola " . htmlspecialchars($_COOKIE["usuario"]);</a:t>
            </a:r>
            <a:endParaRPr sz="1100">
              <a:solidFill>
                <a:schemeClr val="lt1"/>
              </a:solidFill>
              <a:highlight>
                <a:schemeClr val="dk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chemeClr val="lt1"/>
                </a:solidFill>
                <a:highlight>
                  <a:schemeClr val="dk1"/>
                </a:highlight>
              </a:rPr>
              <a:t>} else {</a:t>
            </a:r>
            <a:endParaRPr sz="1100">
              <a:solidFill>
                <a:schemeClr val="lt1"/>
              </a:solidFill>
              <a:highlight>
                <a:schemeClr val="dk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chemeClr val="lt1"/>
                </a:solidFill>
                <a:highlight>
                  <a:schemeClr val="dk1"/>
                </a:highlight>
              </a:rPr>
              <a:t>    echo "No hay cookie definida.";</a:t>
            </a:r>
            <a:endParaRPr sz="1100">
              <a:solidFill>
                <a:schemeClr val="lt1"/>
              </a:solidFill>
              <a:highlight>
                <a:schemeClr val="dk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chemeClr val="lt1"/>
                </a:solidFill>
                <a:highlight>
                  <a:schemeClr val="dk1"/>
                </a:highlight>
              </a:rPr>
              <a:t>}</a:t>
            </a:r>
            <a:endParaRPr sz="1100">
              <a:solidFill>
                <a:schemeClr val="lt1"/>
              </a:solidFill>
              <a:highlight>
                <a:schemeClr val="dk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chemeClr val="lt1"/>
                </a:solidFill>
                <a:highlight>
                  <a:schemeClr val="dk1"/>
                </a:highlight>
              </a:rPr>
              <a:t>?&gt;</a:t>
            </a:r>
            <a:endParaRPr>
              <a:solidFill>
                <a:schemeClr val="lt1"/>
              </a:solidFill>
              <a:highlight>
                <a:schemeClr val="dk1"/>
              </a:highlight>
            </a:endParaRPr>
          </a:p>
        </p:txBody>
      </p:sp>
      <p:sp>
        <p:nvSpPr>
          <p:cNvPr id="158" name="Google Shape;158;g3a32ab1c0c1_0_4"/>
          <p:cNvSpPr txBox="1"/>
          <p:nvPr/>
        </p:nvSpPr>
        <p:spPr>
          <a:xfrm>
            <a:off x="6763800" y="4523543"/>
            <a:ext cx="4029900" cy="11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chemeClr val="lt1"/>
                </a:solidFill>
                <a:highlight>
                  <a:schemeClr val="dk1"/>
                </a:highlight>
              </a:rPr>
              <a:t>&lt;?php</a:t>
            </a:r>
            <a:endParaRPr sz="1100">
              <a:solidFill>
                <a:schemeClr val="lt1"/>
              </a:solidFill>
              <a:highlight>
                <a:schemeClr val="dk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chemeClr val="lt1"/>
                </a:solidFill>
                <a:highlight>
                  <a:schemeClr val="dk1"/>
                </a:highlight>
              </a:rPr>
              <a:t>session_start();</a:t>
            </a:r>
            <a:endParaRPr sz="1100">
              <a:solidFill>
                <a:schemeClr val="lt1"/>
              </a:solidFill>
              <a:highlight>
                <a:schemeClr val="dk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chemeClr val="lt1"/>
                </a:solidFill>
                <a:highlight>
                  <a:schemeClr val="dk1"/>
                </a:highlight>
              </a:rPr>
              <a:t>echo "Hola " . htmlspecialchars($_SESSION["name"]) . "!";</a:t>
            </a:r>
            <a:endParaRPr sz="1100">
              <a:solidFill>
                <a:schemeClr val="lt1"/>
              </a:solidFill>
              <a:highlight>
                <a:schemeClr val="dk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chemeClr val="lt1"/>
                </a:solidFill>
                <a:highlight>
                  <a:schemeClr val="dk1"/>
                </a:highlight>
              </a:rPr>
              <a:t>?&gt;</a:t>
            </a:r>
            <a:endParaRPr sz="1100">
              <a:solidFill>
                <a:schemeClr val="lt1"/>
              </a:solidFill>
              <a:highlight>
                <a:schemeClr val="dk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lt1"/>
              </a:solidFill>
              <a:highlight>
                <a:schemeClr val="dk1"/>
              </a:highlight>
            </a:endParaRPr>
          </a:p>
        </p:txBody>
      </p:sp>
      <p:sp>
        <p:nvSpPr>
          <p:cNvPr id="159" name="Google Shape;159;g3a32ab1c0c1_0_4"/>
          <p:cNvSpPr txBox="1"/>
          <p:nvPr/>
        </p:nvSpPr>
        <p:spPr>
          <a:xfrm>
            <a:off x="6861250" y="5970943"/>
            <a:ext cx="4029900" cy="11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chemeClr val="lt1"/>
                </a:solidFill>
                <a:highlight>
                  <a:schemeClr val="dk1"/>
                </a:highlight>
              </a:rPr>
              <a:t>&lt;?php</a:t>
            </a:r>
            <a:endParaRPr sz="1100">
              <a:solidFill>
                <a:schemeClr val="lt1"/>
              </a:solidFill>
              <a:highlight>
                <a:schemeClr val="dk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chemeClr val="lt1"/>
                </a:solidFill>
                <a:highlight>
                  <a:schemeClr val="dk1"/>
                </a:highlight>
              </a:rPr>
              <a:t>session_start();</a:t>
            </a:r>
            <a:endParaRPr sz="1100">
              <a:solidFill>
                <a:schemeClr val="lt1"/>
              </a:solidFill>
              <a:highlight>
                <a:schemeClr val="dk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chemeClr val="lt1"/>
                </a:solidFill>
                <a:highlight>
                  <a:schemeClr val="dk1"/>
                </a:highlight>
              </a:rPr>
              <a:t>$_SESSION["name"] = $_POST["name"];</a:t>
            </a:r>
            <a:endParaRPr sz="1100">
              <a:solidFill>
                <a:schemeClr val="lt1"/>
              </a:solidFill>
              <a:highlight>
                <a:schemeClr val="dk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chemeClr val="lt1"/>
                </a:solidFill>
                <a:highlight>
                  <a:schemeClr val="dk1"/>
                </a:highlight>
              </a:rPr>
              <a:t>echo "Guardado en sesión.";</a:t>
            </a:r>
            <a:endParaRPr sz="1100">
              <a:solidFill>
                <a:schemeClr val="lt1"/>
              </a:solidFill>
              <a:highlight>
                <a:schemeClr val="dk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chemeClr val="lt1"/>
                </a:solidFill>
                <a:highlight>
                  <a:schemeClr val="dk1"/>
                </a:highlight>
              </a:rPr>
              <a:t>?&gt;</a:t>
            </a:r>
            <a:endParaRPr sz="1100">
              <a:solidFill>
                <a:schemeClr val="lt1"/>
              </a:solidFill>
              <a:highlight>
                <a:schemeClr val="dk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lt1"/>
              </a:solidFill>
              <a:highlight>
                <a:schemeClr val="dk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lt1"/>
              </a:solidFill>
              <a:highlight>
                <a:schemeClr val="dk1"/>
              </a:highlight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65" name="Google Shape;165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6"/>
          <p:cNvSpPr/>
          <p:nvPr/>
        </p:nvSpPr>
        <p:spPr>
          <a:xfrm>
            <a:off x="729258" y="803315"/>
            <a:ext cx="7685484" cy="115752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88"/>
              </a:lnSpc>
              <a:spcBef>
                <a:spcPts val="0"/>
              </a:spcBef>
              <a:spcAft>
                <a:spcPts val="0"/>
              </a:spcAft>
              <a:buClr>
                <a:srgbClr val="F0FCFF"/>
              </a:buClr>
              <a:buSzPts val="3600"/>
              <a:buFont typeface="Spline Sans"/>
              <a:buNone/>
            </a:pPr>
            <a:r>
              <a:rPr b="1" i="0" lang="en-US" sz="3600" u="none" cap="none" strike="noStrike">
                <a:solidFill>
                  <a:srgbClr val="F0FCFF"/>
                </a:solidFill>
                <a:latin typeface="Spline Sans"/>
                <a:ea typeface="Spline Sans"/>
                <a:cs typeface="Spline Sans"/>
                <a:sym typeface="Spline Sans"/>
              </a:rPr>
              <a:t>Configuración de sesiones</a:t>
            </a:r>
            <a:endParaRPr b="0" i="0" sz="3600" u="none" cap="none" strike="noStrike"/>
          </a:p>
        </p:txBody>
      </p:sp>
      <p:sp>
        <p:nvSpPr>
          <p:cNvPr id="167" name="Google Shape;167;p6"/>
          <p:cNvSpPr/>
          <p:nvPr/>
        </p:nvSpPr>
        <p:spPr>
          <a:xfrm>
            <a:off x="729258" y="2273379"/>
            <a:ext cx="7685484" cy="3333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600"/>
              <a:buFont typeface="Barlow"/>
              <a:buNone/>
            </a:pPr>
            <a:r>
              <a:rPr b="0" i="0" lang="en-US" sz="16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Parámetros clave que controlan el comportamiento de las sesiones en el servidor.</a:t>
            </a:r>
            <a:endParaRPr b="0" i="0" sz="1600" u="none" cap="none" strike="noStrike"/>
          </a:p>
        </p:txBody>
      </p:sp>
      <p:sp>
        <p:nvSpPr>
          <p:cNvPr id="168" name="Google Shape;168;p6"/>
          <p:cNvSpPr/>
          <p:nvPr/>
        </p:nvSpPr>
        <p:spPr>
          <a:xfrm>
            <a:off x="729258" y="2841069"/>
            <a:ext cx="3738563" cy="2210395"/>
          </a:xfrm>
          <a:prstGeom prst="roundRect">
            <a:avLst>
              <a:gd fmla="val 4964" name="adj"/>
            </a:avLst>
          </a:prstGeom>
          <a:solidFill>
            <a:srgbClr val="0A081B">
              <a:alpha val="74901"/>
            </a:srgbClr>
          </a:solidFill>
          <a:ln cap="flat" cmpd="sng" w="22850">
            <a:solidFill>
              <a:srgbClr val="16FFB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6"/>
          <p:cNvSpPr/>
          <p:nvPr/>
        </p:nvSpPr>
        <p:spPr>
          <a:xfrm>
            <a:off x="706398" y="2841069"/>
            <a:ext cx="91440" cy="2210395"/>
          </a:xfrm>
          <a:prstGeom prst="roundRect">
            <a:avLst>
              <a:gd fmla="val 341809" name="adj"/>
            </a:avLst>
          </a:prstGeom>
          <a:solidFill>
            <a:srgbClr val="16FFB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6"/>
          <p:cNvSpPr/>
          <p:nvPr/>
        </p:nvSpPr>
        <p:spPr>
          <a:xfrm>
            <a:off x="1029057" y="3072289"/>
            <a:ext cx="2559963" cy="2894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800"/>
              <a:buFont typeface="Spline Sans"/>
              <a:buNone/>
            </a:pPr>
            <a:r>
              <a:rPr b="1" i="0" lang="en-US" sz="1800" u="none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session.cookie_lifetime</a:t>
            </a:r>
            <a:endParaRPr b="0" i="0" sz="1800" u="none" cap="none" strike="noStrike"/>
          </a:p>
        </p:txBody>
      </p:sp>
      <p:sp>
        <p:nvSpPr>
          <p:cNvPr id="171" name="Google Shape;171;p6"/>
          <p:cNvSpPr/>
          <p:nvPr/>
        </p:nvSpPr>
        <p:spPr>
          <a:xfrm>
            <a:off x="1029057" y="3486745"/>
            <a:ext cx="3207544" cy="13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600"/>
              <a:buFont typeface="Barlow"/>
              <a:buNone/>
            </a:pPr>
            <a:r>
              <a:rPr lang="en-US" sz="160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Establece el t</a:t>
            </a:r>
            <a:r>
              <a:rPr b="0" i="0" lang="en-US" sz="16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iempo de vida de la cookie de sesión en segundos.</a:t>
            </a:r>
            <a:endParaRPr b="0" i="0" sz="1600" u="none" cap="none" strike="noStrike">
              <a:solidFill>
                <a:srgbClr val="E0E4E6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600"/>
              <a:buFont typeface="Barlow"/>
              <a:buNone/>
            </a:pPr>
            <a:r>
              <a:rPr lang="en-US" sz="160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“0”:</a:t>
            </a:r>
            <a:r>
              <a:rPr lang="en-US" sz="160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D</a:t>
            </a:r>
            <a:r>
              <a:rPr b="0" i="0" lang="en-US" sz="16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ura mientras el navegador esté abierto.</a:t>
            </a:r>
            <a:endParaRPr b="0" i="0" sz="1600" u="none" cap="none" strike="noStrike"/>
          </a:p>
        </p:txBody>
      </p:sp>
      <p:sp>
        <p:nvSpPr>
          <p:cNvPr id="172" name="Google Shape;172;p6"/>
          <p:cNvSpPr/>
          <p:nvPr/>
        </p:nvSpPr>
        <p:spPr>
          <a:xfrm>
            <a:off x="4676180" y="2841069"/>
            <a:ext cx="3738563" cy="2210395"/>
          </a:xfrm>
          <a:prstGeom prst="roundRect">
            <a:avLst>
              <a:gd fmla="val 4964" name="adj"/>
            </a:avLst>
          </a:prstGeom>
          <a:solidFill>
            <a:srgbClr val="0A081B">
              <a:alpha val="74901"/>
            </a:srgbClr>
          </a:solidFill>
          <a:ln cap="flat" cmpd="sng" w="22850">
            <a:solidFill>
              <a:srgbClr val="29DDD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6"/>
          <p:cNvSpPr/>
          <p:nvPr/>
        </p:nvSpPr>
        <p:spPr>
          <a:xfrm>
            <a:off x="4653320" y="2841069"/>
            <a:ext cx="91440" cy="2210395"/>
          </a:xfrm>
          <a:prstGeom prst="roundRect">
            <a:avLst>
              <a:gd fmla="val 341809" name="adj"/>
            </a:avLst>
          </a:prstGeom>
          <a:solidFill>
            <a:srgbClr val="29DDD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6"/>
          <p:cNvSpPr/>
          <p:nvPr/>
        </p:nvSpPr>
        <p:spPr>
          <a:xfrm>
            <a:off x="4975979" y="3072289"/>
            <a:ext cx="2559725" cy="2894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800"/>
              <a:buFont typeface="Spline Sans"/>
              <a:buNone/>
            </a:pPr>
            <a:r>
              <a:rPr b="1" i="0" lang="en-US" sz="1800" u="none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session.gc_maxlifetime</a:t>
            </a:r>
            <a:endParaRPr b="0" i="0" sz="1800" u="none" cap="none" strike="noStrike"/>
          </a:p>
        </p:txBody>
      </p:sp>
      <p:sp>
        <p:nvSpPr>
          <p:cNvPr id="175" name="Google Shape;175;p6"/>
          <p:cNvSpPr/>
          <p:nvPr/>
        </p:nvSpPr>
        <p:spPr>
          <a:xfrm>
            <a:off x="4975979" y="3486745"/>
            <a:ext cx="3207544" cy="13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600"/>
              <a:buFont typeface="Barlow"/>
              <a:buNone/>
            </a:pPr>
            <a:r>
              <a:rPr lang="en-US" sz="160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Establece el t</a:t>
            </a:r>
            <a:r>
              <a:rPr b="0" i="0" lang="en-US" sz="16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iempo máximo que el servidor conserva datos de sesión sin actividad, independientemente de la cookie.</a:t>
            </a:r>
            <a:endParaRPr b="0" i="0" sz="1600" u="none" cap="none" strike="noStrike"/>
          </a:p>
        </p:txBody>
      </p:sp>
      <p:sp>
        <p:nvSpPr>
          <p:cNvPr id="176" name="Google Shape;176;p6"/>
          <p:cNvSpPr/>
          <p:nvPr/>
        </p:nvSpPr>
        <p:spPr>
          <a:xfrm>
            <a:off x="729250" y="5259825"/>
            <a:ext cx="7685400" cy="1717800"/>
          </a:xfrm>
          <a:prstGeom prst="roundRect">
            <a:avLst>
              <a:gd fmla="val 5065" name="adj"/>
            </a:avLst>
          </a:prstGeom>
          <a:solidFill>
            <a:srgbClr val="0A081B">
              <a:alpha val="74901"/>
            </a:srgbClr>
          </a:solidFill>
          <a:ln cap="flat" cmpd="sng" w="22850">
            <a:solidFill>
              <a:srgbClr val="37A7E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6"/>
          <p:cNvSpPr/>
          <p:nvPr/>
        </p:nvSpPr>
        <p:spPr>
          <a:xfrm>
            <a:off x="706401" y="5259825"/>
            <a:ext cx="91500" cy="1717800"/>
          </a:xfrm>
          <a:prstGeom prst="roundRect">
            <a:avLst>
              <a:gd fmla="val 341809" name="adj"/>
            </a:avLst>
          </a:prstGeom>
          <a:solidFill>
            <a:srgbClr val="37A7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6"/>
          <p:cNvSpPr/>
          <p:nvPr/>
        </p:nvSpPr>
        <p:spPr>
          <a:xfrm>
            <a:off x="1029043" y="5491050"/>
            <a:ext cx="6324900" cy="5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800"/>
              <a:buFont typeface="Spline Sans"/>
              <a:buNone/>
            </a:pPr>
            <a:r>
              <a:rPr b="1" i="0" lang="en-US" sz="1800" u="none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session.cookie_secure</a:t>
            </a:r>
            <a:endParaRPr b="0" i="0" sz="1800" u="none" cap="none" strike="noStrike"/>
          </a:p>
        </p:txBody>
      </p:sp>
      <p:sp>
        <p:nvSpPr>
          <p:cNvPr id="179" name="Google Shape;179;p6"/>
          <p:cNvSpPr/>
          <p:nvPr/>
        </p:nvSpPr>
        <p:spPr>
          <a:xfrm>
            <a:off x="1029041" y="6194950"/>
            <a:ext cx="7154400" cy="10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600"/>
              <a:buFont typeface="Barlow"/>
              <a:buNone/>
            </a:pPr>
            <a:r>
              <a:rPr b="0" i="0" lang="en-US" sz="16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Mejoran seguridad: </a:t>
            </a:r>
            <a:r>
              <a:rPr lang="en-US" sz="160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fuerzan el </a:t>
            </a:r>
            <a:r>
              <a:rPr lang="en-US" sz="160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envío</a:t>
            </a:r>
            <a:r>
              <a:rPr lang="en-US" sz="160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de </a:t>
            </a:r>
            <a:r>
              <a:rPr b="0" i="0" lang="en-US" sz="16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cookie solo por HTTPS y no accesible desde JavaScript.</a:t>
            </a:r>
            <a:endParaRPr b="0" i="0" sz="1600" u="none" cap="none" strike="noStrike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85" name="Google Shape;185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30861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7"/>
          <p:cNvSpPr/>
          <p:nvPr/>
        </p:nvSpPr>
        <p:spPr>
          <a:xfrm>
            <a:off x="864037" y="3873818"/>
            <a:ext cx="5486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F0FCFF"/>
              </a:buClr>
              <a:buSzPts val="4300"/>
              <a:buFont typeface="Spline Sans"/>
              <a:buNone/>
            </a:pPr>
            <a:r>
              <a:rPr b="1" i="0" lang="en-US" sz="4300" u="none" cap="none" strike="noStrike">
                <a:solidFill>
                  <a:srgbClr val="F0FCFF"/>
                </a:solidFill>
                <a:latin typeface="Spline Sans"/>
                <a:ea typeface="Spline Sans"/>
                <a:cs typeface="Spline Sans"/>
                <a:sym typeface="Spline Sans"/>
              </a:rPr>
              <a:t>Bibliografía</a:t>
            </a:r>
            <a:endParaRPr b="0" i="0" sz="4300" u="none" cap="none" strike="noStrike"/>
          </a:p>
        </p:txBody>
      </p:sp>
      <p:sp>
        <p:nvSpPr>
          <p:cNvPr id="187" name="Google Shape;187;p7"/>
          <p:cNvSpPr/>
          <p:nvPr/>
        </p:nvSpPr>
        <p:spPr>
          <a:xfrm>
            <a:off x="864037" y="4929902"/>
            <a:ext cx="12902327" cy="3950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900"/>
              <a:buFont typeface="Barlow"/>
              <a:buNone/>
            </a:pPr>
            <a:r>
              <a:rPr b="0" i="0" lang="en-US" sz="19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Referencias oficiales de PHP para profundizar en variables superglobales, cabeceras y gestión de sesiones.</a:t>
            </a:r>
            <a:endParaRPr b="0" i="0" sz="1900" u="none" cap="none" strike="noStrike"/>
          </a:p>
        </p:txBody>
      </p:sp>
      <p:sp>
        <p:nvSpPr>
          <p:cNvPr id="188" name="Google Shape;188;p7"/>
          <p:cNvSpPr/>
          <p:nvPr/>
        </p:nvSpPr>
        <p:spPr>
          <a:xfrm>
            <a:off x="864037" y="5602605"/>
            <a:ext cx="12902327" cy="3950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900"/>
              <a:buFont typeface="Barlow"/>
              <a:buChar char="•"/>
            </a:pPr>
            <a:r>
              <a:rPr b="0" i="0" lang="en-US" sz="19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https://www.php.net/manual/en/reserved.variables.environment.php</a:t>
            </a:r>
            <a:endParaRPr b="0" i="0" sz="1900" u="none" cap="none" strike="noStrike"/>
          </a:p>
        </p:txBody>
      </p:sp>
      <p:sp>
        <p:nvSpPr>
          <p:cNvPr id="189" name="Google Shape;189;p7"/>
          <p:cNvSpPr/>
          <p:nvPr/>
        </p:nvSpPr>
        <p:spPr>
          <a:xfrm>
            <a:off x="864037" y="6083975"/>
            <a:ext cx="12902327" cy="3950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900"/>
              <a:buFont typeface="Barlow"/>
              <a:buChar char="•"/>
            </a:pPr>
            <a:r>
              <a:rPr b="0" i="0" lang="en-US" sz="19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https://www.php.net/manual/en/reserved.variables.server.php</a:t>
            </a:r>
            <a:endParaRPr b="0" i="0" sz="1900" u="none" cap="none" strike="noStrike"/>
          </a:p>
        </p:txBody>
      </p:sp>
      <p:sp>
        <p:nvSpPr>
          <p:cNvPr id="190" name="Google Shape;190;p7"/>
          <p:cNvSpPr/>
          <p:nvPr/>
        </p:nvSpPr>
        <p:spPr>
          <a:xfrm>
            <a:off x="864037" y="6565344"/>
            <a:ext cx="12902327" cy="3950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900"/>
              <a:buFont typeface="Barlow"/>
              <a:buChar char="•"/>
            </a:pPr>
            <a:r>
              <a:rPr b="0" i="0" lang="en-US" sz="19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https://www.php.net/manual/es/function.header.php</a:t>
            </a:r>
            <a:endParaRPr b="0" i="0" sz="1900" u="none" cap="none" strike="noStrike"/>
          </a:p>
        </p:txBody>
      </p:sp>
      <p:sp>
        <p:nvSpPr>
          <p:cNvPr id="191" name="Google Shape;191;p7"/>
          <p:cNvSpPr/>
          <p:nvPr/>
        </p:nvSpPr>
        <p:spPr>
          <a:xfrm>
            <a:off x="864037" y="7046714"/>
            <a:ext cx="12902327" cy="3950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900"/>
              <a:buFont typeface="Barlow"/>
              <a:buChar char="•"/>
            </a:pPr>
            <a:r>
              <a:rPr b="0" i="0" lang="en-US" sz="19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https://www.php.net/manual/es/reserved.variables.session.php</a:t>
            </a:r>
            <a:endParaRPr b="0" i="0" sz="1900" u="none" cap="none" strike="noStrike"/>
          </a:p>
        </p:txBody>
      </p:sp>
      <p:pic>
        <p:nvPicPr>
          <p:cNvPr id="192" name="Google Shape;192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149175" y="7704000"/>
            <a:ext cx="2373075" cy="428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2025-11-10T15:35:47Z</dcterms:created>
</cp:coreProperties>
</file>